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20"/>
  </p:notesMasterIdLst>
  <p:handoutMasterIdLst>
    <p:handoutMasterId r:id="rId21"/>
  </p:handoutMasterIdLst>
  <p:sldIdLst>
    <p:sldId id="411" r:id="rId2"/>
    <p:sldId id="365" r:id="rId3"/>
    <p:sldId id="366" r:id="rId4"/>
    <p:sldId id="393" r:id="rId5"/>
    <p:sldId id="407" r:id="rId6"/>
    <p:sldId id="392" r:id="rId7"/>
    <p:sldId id="409" r:id="rId8"/>
    <p:sldId id="367" r:id="rId9"/>
    <p:sldId id="410" r:id="rId10"/>
    <p:sldId id="368" r:id="rId11"/>
    <p:sldId id="395" r:id="rId12"/>
    <p:sldId id="396" r:id="rId13"/>
    <p:sldId id="397" r:id="rId14"/>
    <p:sldId id="398" r:id="rId15"/>
    <p:sldId id="399" r:id="rId16"/>
    <p:sldId id="400" r:id="rId17"/>
    <p:sldId id="408" r:id="rId18"/>
    <p:sldId id="412" r:id="rId19"/>
  </p:sldIdLst>
  <p:sldSz cx="9144000" cy="6858000" type="screen4x3"/>
  <p:notesSz cx="7102475" cy="10234613"/>
  <p:defaultTextStyle>
    <a:defPPr>
      <a:defRPr lang="en-GB"/>
    </a:defPPr>
    <a:lvl1pPr algn="l" rtl="0" eaLnBrk="0" fontAlgn="base" hangingPunct="0">
      <a:spcBef>
        <a:spcPct val="0"/>
      </a:spcBef>
      <a:spcAft>
        <a:spcPct val="0"/>
      </a:spcAft>
      <a:defRPr sz="2400" b="1" kern="1200">
        <a:solidFill>
          <a:schemeClr val="tx1"/>
        </a:solidFill>
        <a:latin typeface="Arial" pitchFamily="34" charset="0"/>
        <a:ea typeface="+mn-ea"/>
        <a:cs typeface="+mn-cs"/>
      </a:defRPr>
    </a:lvl1pPr>
    <a:lvl2pPr marL="457200" algn="l" rtl="0" eaLnBrk="0" fontAlgn="base" hangingPunct="0">
      <a:spcBef>
        <a:spcPct val="0"/>
      </a:spcBef>
      <a:spcAft>
        <a:spcPct val="0"/>
      </a:spcAft>
      <a:defRPr sz="2400" b="1"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2400" b="1"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2400" b="1"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2400" b="1" kern="1200">
        <a:solidFill>
          <a:schemeClr val="tx1"/>
        </a:solidFill>
        <a:latin typeface="Arial" pitchFamily="34" charset="0"/>
        <a:ea typeface="+mn-ea"/>
        <a:cs typeface="+mn-cs"/>
      </a:defRPr>
    </a:lvl5pPr>
    <a:lvl6pPr marL="2286000" algn="l" defTabSz="914400" rtl="0" eaLnBrk="1" latinLnBrk="0" hangingPunct="1">
      <a:defRPr sz="2400" b="1" kern="1200">
        <a:solidFill>
          <a:schemeClr val="tx1"/>
        </a:solidFill>
        <a:latin typeface="Arial" pitchFamily="34" charset="0"/>
        <a:ea typeface="+mn-ea"/>
        <a:cs typeface="+mn-cs"/>
      </a:defRPr>
    </a:lvl6pPr>
    <a:lvl7pPr marL="2743200" algn="l" defTabSz="914400" rtl="0" eaLnBrk="1" latinLnBrk="0" hangingPunct="1">
      <a:defRPr sz="2400" b="1" kern="1200">
        <a:solidFill>
          <a:schemeClr val="tx1"/>
        </a:solidFill>
        <a:latin typeface="Arial" pitchFamily="34" charset="0"/>
        <a:ea typeface="+mn-ea"/>
        <a:cs typeface="+mn-cs"/>
      </a:defRPr>
    </a:lvl7pPr>
    <a:lvl8pPr marL="3200400" algn="l" defTabSz="914400" rtl="0" eaLnBrk="1" latinLnBrk="0" hangingPunct="1">
      <a:defRPr sz="2400" b="1" kern="1200">
        <a:solidFill>
          <a:schemeClr val="tx1"/>
        </a:solidFill>
        <a:latin typeface="Arial" pitchFamily="34" charset="0"/>
        <a:ea typeface="+mn-ea"/>
        <a:cs typeface="+mn-cs"/>
      </a:defRPr>
    </a:lvl8pPr>
    <a:lvl9pPr marL="3657600" algn="l" defTabSz="914400" rtl="0" eaLnBrk="1" latinLnBrk="0" hangingPunct="1">
      <a:defRPr sz="2400" b="1"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6349"/>
    <a:srgbClr val="EED3CF"/>
    <a:srgbClr val="0066CC"/>
    <a:srgbClr val="CC00CC"/>
    <a:srgbClr val="000000"/>
    <a:srgbClr val="0099FF"/>
    <a:srgbClr val="0000FF"/>
    <a:srgbClr val="E671EF"/>
    <a:srgbClr val="F6B704"/>
    <a:srgbClr val="6BD1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4662" autoAdjust="0"/>
  </p:normalViewPr>
  <p:slideViewPr>
    <p:cSldViewPr>
      <p:cViewPr varScale="1">
        <p:scale>
          <a:sx n="83" d="100"/>
          <a:sy n="83" d="100"/>
        </p:scale>
        <p:origin x="1464"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8163" cy="511175"/>
          </a:xfrm>
          <a:prstGeom prst="rect">
            <a:avLst/>
          </a:prstGeom>
        </p:spPr>
        <p:txBody>
          <a:bodyPr vert="horz" lIns="94640" tIns="47320" rIns="94640" bIns="47320" rtlCol="0"/>
          <a:lstStyle>
            <a:lvl1pPr algn="l" eaLnBrk="1" hangingPunct="1">
              <a:defRPr sz="1200">
                <a:latin typeface="Arial" pitchFamily="34" charset="0"/>
              </a:defRPr>
            </a:lvl1pPr>
          </a:lstStyle>
          <a:p>
            <a:pPr>
              <a:defRPr/>
            </a:pPr>
            <a:endParaRPr lang="it-IT"/>
          </a:p>
        </p:txBody>
      </p:sp>
      <p:sp>
        <p:nvSpPr>
          <p:cNvPr id="3" name="Segnaposto data 2"/>
          <p:cNvSpPr>
            <a:spLocks noGrp="1"/>
          </p:cNvSpPr>
          <p:nvPr>
            <p:ph type="dt" sz="quarter" idx="1"/>
          </p:nvPr>
        </p:nvSpPr>
        <p:spPr>
          <a:xfrm>
            <a:off x="4022725" y="0"/>
            <a:ext cx="3078163" cy="511175"/>
          </a:xfrm>
          <a:prstGeom prst="rect">
            <a:avLst/>
          </a:prstGeom>
        </p:spPr>
        <p:txBody>
          <a:bodyPr vert="horz" lIns="94640" tIns="47320" rIns="94640" bIns="47320" rtlCol="0"/>
          <a:lstStyle>
            <a:lvl1pPr algn="r" eaLnBrk="1" hangingPunct="1">
              <a:defRPr sz="1200">
                <a:latin typeface="Arial" pitchFamily="34" charset="0"/>
              </a:defRPr>
            </a:lvl1pPr>
          </a:lstStyle>
          <a:p>
            <a:pPr>
              <a:defRPr/>
            </a:pPr>
            <a:fld id="{114F1700-DD39-4C89-BBEA-C84071567B07}" type="datetimeFigureOut">
              <a:rPr lang="it-IT"/>
              <a:pPr>
                <a:defRPr/>
              </a:pPr>
              <a:t>24/06/2019</a:t>
            </a:fld>
            <a:endParaRPr lang="it-IT"/>
          </a:p>
        </p:txBody>
      </p:sp>
      <p:sp>
        <p:nvSpPr>
          <p:cNvPr id="4" name="Segnaposto piè di pagina 3"/>
          <p:cNvSpPr>
            <a:spLocks noGrp="1"/>
          </p:cNvSpPr>
          <p:nvPr>
            <p:ph type="ftr" sz="quarter" idx="2"/>
          </p:nvPr>
        </p:nvSpPr>
        <p:spPr>
          <a:xfrm>
            <a:off x="0" y="9721850"/>
            <a:ext cx="3078163" cy="511175"/>
          </a:xfrm>
          <a:prstGeom prst="rect">
            <a:avLst/>
          </a:prstGeom>
        </p:spPr>
        <p:txBody>
          <a:bodyPr vert="horz" lIns="94640" tIns="47320" rIns="94640" bIns="47320" rtlCol="0" anchor="b"/>
          <a:lstStyle>
            <a:lvl1pPr algn="l" eaLnBrk="1" hangingPunct="1">
              <a:defRPr sz="1200">
                <a:latin typeface="Arial" pitchFamily="34" charset="0"/>
              </a:defRPr>
            </a:lvl1pPr>
          </a:lstStyle>
          <a:p>
            <a:pPr>
              <a:defRPr/>
            </a:pPr>
            <a:endParaRPr lang="it-IT"/>
          </a:p>
        </p:txBody>
      </p:sp>
      <p:sp>
        <p:nvSpPr>
          <p:cNvPr id="5" name="Segnaposto numero diapositiva 4"/>
          <p:cNvSpPr>
            <a:spLocks noGrp="1"/>
          </p:cNvSpPr>
          <p:nvPr>
            <p:ph type="sldNum" sz="quarter" idx="3"/>
          </p:nvPr>
        </p:nvSpPr>
        <p:spPr>
          <a:xfrm>
            <a:off x="4022725" y="9721850"/>
            <a:ext cx="3078163" cy="511175"/>
          </a:xfrm>
          <a:prstGeom prst="rect">
            <a:avLst/>
          </a:prstGeom>
        </p:spPr>
        <p:txBody>
          <a:bodyPr vert="horz" wrap="square" lIns="94640" tIns="47320" rIns="94640" bIns="47320" numCol="1" anchor="b" anchorCtr="0" compatLnSpc="1">
            <a:prstTxWarp prst="textNoShape">
              <a:avLst/>
            </a:prstTxWarp>
          </a:bodyPr>
          <a:lstStyle>
            <a:lvl1pPr algn="r" eaLnBrk="1" hangingPunct="1">
              <a:defRPr sz="1200"/>
            </a:lvl1pPr>
          </a:lstStyle>
          <a:p>
            <a:fld id="{3CBB6EFE-F9EF-4AB7-95EE-5AD9D9C7446F}" type="slidenum">
              <a:rPr lang="it-IT"/>
              <a:pPr/>
              <a:t>‹N›</a:t>
            </a:fld>
            <a:endParaRPr lang="it-IT"/>
          </a:p>
        </p:txBody>
      </p:sp>
    </p:spTree>
    <p:extLst>
      <p:ext uri="{BB962C8B-B14F-4D97-AF65-F5344CB8AC3E}">
        <p14:creationId xmlns:p14="http://schemas.microsoft.com/office/powerpoint/2010/main" val="41909192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8163" cy="511175"/>
          </a:xfrm>
          <a:prstGeom prst="rect">
            <a:avLst/>
          </a:prstGeom>
        </p:spPr>
        <p:txBody>
          <a:bodyPr vert="horz" lIns="94640" tIns="47320" rIns="94640" bIns="47320" rtlCol="0"/>
          <a:lstStyle>
            <a:lvl1pPr algn="l" eaLnBrk="1" hangingPunct="1">
              <a:defRPr sz="1200">
                <a:effectLst>
                  <a:outerShdw blurRad="38100" dist="38100" dir="2700000" algn="tl">
                    <a:srgbClr val="000000">
                      <a:alpha val="43137"/>
                    </a:srgbClr>
                  </a:outerShdw>
                </a:effectLst>
                <a:latin typeface="Arial" charset="0"/>
              </a:defRPr>
            </a:lvl1pPr>
          </a:lstStyle>
          <a:p>
            <a:pPr>
              <a:defRPr/>
            </a:pPr>
            <a:endParaRPr lang="it-IT"/>
          </a:p>
        </p:txBody>
      </p:sp>
      <p:sp>
        <p:nvSpPr>
          <p:cNvPr id="3" name="Segnaposto data 2"/>
          <p:cNvSpPr>
            <a:spLocks noGrp="1"/>
          </p:cNvSpPr>
          <p:nvPr>
            <p:ph type="dt" idx="1"/>
          </p:nvPr>
        </p:nvSpPr>
        <p:spPr>
          <a:xfrm>
            <a:off x="4022725" y="0"/>
            <a:ext cx="3078163" cy="511175"/>
          </a:xfrm>
          <a:prstGeom prst="rect">
            <a:avLst/>
          </a:prstGeom>
        </p:spPr>
        <p:txBody>
          <a:bodyPr vert="horz" lIns="94640" tIns="47320" rIns="94640" bIns="47320" rtlCol="0"/>
          <a:lstStyle>
            <a:lvl1pPr algn="r" eaLnBrk="1" hangingPunct="1">
              <a:defRPr sz="1200">
                <a:effectLst>
                  <a:outerShdw blurRad="38100" dist="38100" dir="2700000" algn="tl">
                    <a:srgbClr val="000000">
                      <a:alpha val="43137"/>
                    </a:srgbClr>
                  </a:outerShdw>
                </a:effectLst>
                <a:latin typeface="Arial" charset="0"/>
              </a:defRPr>
            </a:lvl1pPr>
          </a:lstStyle>
          <a:p>
            <a:pPr>
              <a:defRPr/>
            </a:pPr>
            <a:fld id="{889329F9-7CE1-4457-9B10-F49654DB08E1}" type="datetimeFigureOut">
              <a:rPr lang="it-IT"/>
              <a:pPr>
                <a:defRPr/>
              </a:pPr>
              <a:t>24/06/2019</a:t>
            </a:fld>
            <a:endParaRPr lang="it-IT"/>
          </a:p>
        </p:txBody>
      </p:sp>
      <p:sp>
        <p:nvSpPr>
          <p:cNvPr id="4" name="Segnaposto immagine diapositiva 3"/>
          <p:cNvSpPr>
            <a:spLocks noGrp="1" noRot="1" noChangeAspect="1"/>
          </p:cNvSpPr>
          <p:nvPr>
            <p:ph type="sldImg" idx="2"/>
          </p:nvPr>
        </p:nvSpPr>
        <p:spPr>
          <a:xfrm>
            <a:off x="993775" y="768350"/>
            <a:ext cx="5116513" cy="3836988"/>
          </a:xfrm>
          <a:prstGeom prst="rect">
            <a:avLst/>
          </a:prstGeom>
          <a:noFill/>
          <a:ln w="12700">
            <a:solidFill>
              <a:prstClr val="black"/>
            </a:solidFill>
          </a:ln>
        </p:spPr>
        <p:txBody>
          <a:bodyPr vert="horz" lIns="94640" tIns="47320" rIns="94640" bIns="47320" rtlCol="0" anchor="ctr"/>
          <a:lstStyle/>
          <a:p>
            <a:pPr lvl="0"/>
            <a:endParaRPr lang="it-IT" noProof="0" smtClean="0"/>
          </a:p>
        </p:txBody>
      </p:sp>
      <p:sp>
        <p:nvSpPr>
          <p:cNvPr id="5" name="Segnaposto note 4"/>
          <p:cNvSpPr>
            <a:spLocks noGrp="1"/>
          </p:cNvSpPr>
          <p:nvPr>
            <p:ph type="body" sz="quarter" idx="3"/>
          </p:nvPr>
        </p:nvSpPr>
        <p:spPr>
          <a:xfrm>
            <a:off x="711200" y="4860925"/>
            <a:ext cx="5680075" cy="4605338"/>
          </a:xfrm>
          <a:prstGeom prst="rect">
            <a:avLst/>
          </a:prstGeom>
        </p:spPr>
        <p:txBody>
          <a:bodyPr vert="horz" lIns="94640" tIns="47320" rIns="94640" bIns="473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6" name="Segnaposto piè di pagina 5"/>
          <p:cNvSpPr>
            <a:spLocks noGrp="1"/>
          </p:cNvSpPr>
          <p:nvPr>
            <p:ph type="ftr" sz="quarter" idx="4"/>
          </p:nvPr>
        </p:nvSpPr>
        <p:spPr>
          <a:xfrm>
            <a:off x="0" y="9721850"/>
            <a:ext cx="3078163" cy="511175"/>
          </a:xfrm>
          <a:prstGeom prst="rect">
            <a:avLst/>
          </a:prstGeom>
        </p:spPr>
        <p:txBody>
          <a:bodyPr vert="horz" lIns="94640" tIns="47320" rIns="94640" bIns="47320" rtlCol="0" anchor="b"/>
          <a:lstStyle>
            <a:lvl1pPr algn="l" eaLnBrk="1" hangingPunct="1">
              <a:defRPr sz="1200">
                <a:effectLst>
                  <a:outerShdw blurRad="38100" dist="38100" dir="2700000" algn="tl">
                    <a:srgbClr val="000000">
                      <a:alpha val="43137"/>
                    </a:srgbClr>
                  </a:outerShdw>
                </a:effectLst>
                <a:latin typeface="Arial" charset="0"/>
              </a:defRPr>
            </a:lvl1pPr>
          </a:lstStyle>
          <a:p>
            <a:pPr>
              <a:defRPr/>
            </a:pPr>
            <a:endParaRPr lang="it-IT"/>
          </a:p>
        </p:txBody>
      </p:sp>
      <p:sp>
        <p:nvSpPr>
          <p:cNvPr id="7" name="Segnaposto numero diapositiva 6"/>
          <p:cNvSpPr>
            <a:spLocks noGrp="1"/>
          </p:cNvSpPr>
          <p:nvPr>
            <p:ph type="sldNum" sz="quarter" idx="5"/>
          </p:nvPr>
        </p:nvSpPr>
        <p:spPr>
          <a:xfrm>
            <a:off x="4022725" y="9721850"/>
            <a:ext cx="3078163" cy="511175"/>
          </a:xfrm>
          <a:prstGeom prst="rect">
            <a:avLst/>
          </a:prstGeom>
        </p:spPr>
        <p:txBody>
          <a:bodyPr vert="horz" wrap="square" lIns="94640" tIns="47320" rIns="94640" bIns="47320" numCol="1" anchor="b" anchorCtr="0" compatLnSpc="1">
            <a:prstTxWarp prst="textNoShape">
              <a:avLst/>
            </a:prstTxWarp>
          </a:bodyPr>
          <a:lstStyle>
            <a:lvl1pPr algn="r" eaLnBrk="1" hangingPunct="1">
              <a:defRPr sz="1200">
                <a:effectLst>
                  <a:outerShdw blurRad="38100" dist="38100" dir="2700000" algn="tl">
                    <a:srgbClr val="C0C0C0"/>
                  </a:outerShdw>
                </a:effectLst>
              </a:defRPr>
            </a:lvl1pPr>
          </a:lstStyle>
          <a:p>
            <a:fld id="{0851DE94-9CCA-41DD-8F71-EF4088537454}" type="slidenum">
              <a:rPr lang="it-IT"/>
              <a:pPr/>
              <a:t>‹N›</a:t>
            </a:fld>
            <a:endParaRPr lang="it-IT"/>
          </a:p>
        </p:txBody>
      </p:sp>
    </p:spTree>
    <p:extLst>
      <p:ext uri="{BB962C8B-B14F-4D97-AF65-F5344CB8AC3E}">
        <p14:creationId xmlns:p14="http://schemas.microsoft.com/office/powerpoint/2010/main" val="5982080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0851DE94-9CCA-41DD-8F71-EF4088537454}" type="slidenum">
              <a:rPr lang="it-IT" smtClean="0"/>
              <a:pPr/>
              <a:t>2</a:t>
            </a:fld>
            <a:endParaRPr lang="it-IT"/>
          </a:p>
        </p:txBody>
      </p:sp>
    </p:spTree>
    <p:extLst>
      <p:ext uri="{BB962C8B-B14F-4D97-AF65-F5344CB8AC3E}">
        <p14:creationId xmlns:p14="http://schemas.microsoft.com/office/powerpoint/2010/main" val="36606915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10"/>
          </p:nvPr>
        </p:nvSpPr>
        <p:spPr/>
        <p:txBody>
          <a:bodyPr/>
          <a:lstStyle/>
          <a:p>
            <a:fld id="{0851DE94-9CCA-41DD-8F71-EF4088537454}" type="slidenum">
              <a:rPr lang="it-IT" smtClean="0"/>
              <a:pPr/>
              <a:t>4</a:t>
            </a:fld>
            <a:endParaRPr lang="it-IT"/>
          </a:p>
        </p:txBody>
      </p:sp>
    </p:spTree>
    <p:extLst>
      <p:ext uri="{BB962C8B-B14F-4D97-AF65-F5344CB8AC3E}">
        <p14:creationId xmlns:p14="http://schemas.microsoft.com/office/powerpoint/2010/main" val="464089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851DE94-9CCA-41DD-8F71-EF4088537454}" type="slidenum">
              <a:rPr lang="it-IT" smtClean="0"/>
              <a:pPr/>
              <a:t>12</a:t>
            </a:fld>
            <a:endParaRPr lang="it-IT"/>
          </a:p>
        </p:txBody>
      </p:sp>
    </p:spTree>
    <p:extLst>
      <p:ext uri="{BB962C8B-B14F-4D97-AF65-F5344CB8AC3E}">
        <p14:creationId xmlns:p14="http://schemas.microsoft.com/office/powerpoint/2010/main" val="37574742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pPr>
              <a:defRPr/>
            </a:pPr>
            <a:endParaRPr lang="en-GB"/>
          </a:p>
        </p:txBody>
      </p:sp>
      <p:sp>
        <p:nvSpPr>
          <p:cNvPr id="5" name="Segnaposto piè di pagina 4"/>
          <p:cNvSpPr>
            <a:spLocks noGrp="1"/>
          </p:cNvSpPr>
          <p:nvPr>
            <p:ph type="ftr" sz="quarter" idx="11"/>
          </p:nvPr>
        </p:nvSpPr>
        <p:spPr/>
        <p:txBody>
          <a:bodyPr/>
          <a:lstStyle>
            <a:lvl1pPr>
              <a:defRPr/>
            </a:lvl1pPr>
          </a:lstStyle>
          <a:p>
            <a:pPr>
              <a:defRPr/>
            </a:pPr>
            <a:endParaRPr lang="en-GB"/>
          </a:p>
        </p:txBody>
      </p:sp>
      <p:sp>
        <p:nvSpPr>
          <p:cNvPr id="6" name="Segnaposto numero diapositiva 5"/>
          <p:cNvSpPr>
            <a:spLocks noGrp="1"/>
          </p:cNvSpPr>
          <p:nvPr>
            <p:ph type="sldNum" sz="quarter" idx="12"/>
          </p:nvPr>
        </p:nvSpPr>
        <p:spPr/>
        <p:txBody>
          <a:bodyPr/>
          <a:lstStyle>
            <a:lvl1pPr>
              <a:defRPr/>
            </a:lvl1pPr>
          </a:lstStyle>
          <a:p>
            <a:fld id="{4280BC52-ABC3-438B-A95C-E8C33D47DBAA}" type="slidenum">
              <a:rPr lang="en-GB"/>
              <a:pPr/>
              <a:t>‹N›</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endParaRPr lang="en-GB"/>
          </a:p>
        </p:txBody>
      </p:sp>
      <p:sp>
        <p:nvSpPr>
          <p:cNvPr id="5" name="Segnaposto piè di pagina 4"/>
          <p:cNvSpPr>
            <a:spLocks noGrp="1"/>
          </p:cNvSpPr>
          <p:nvPr>
            <p:ph type="ftr" sz="quarter" idx="11"/>
          </p:nvPr>
        </p:nvSpPr>
        <p:spPr/>
        <p:txBody>
          <a:bodyPr/>
          <a:lstStyle>
            <a:lvl1pPr>
              <a:defRPr/>
            </a:lvl1pPr>
          </a:lstStyle>
          <a:p>
            <a:pPr>
              <a:defRPr/>
            </a:pPr>
            <a:endParaRPr lang="en-GB"/>
          </a:p>
        </p:txBody>
      </p:sp>
      <p:sp>
        <p:nvSpPr>
          <p:cNvPr id="6" name="Segnaposto numero diapositiva 5"/>
          <p:cNvSpPr>
            <a:spLocks noGrp="1"/>
          </p:cNvSpPr>
          <p:nvPr>
            <p:ph type="sldNum" sz="quarter" idx="12"/>
          </p:nvPr>
        </p:nvSpPr>
        <p:spPr/>
        <p:txBody>
          <a:bodyPr/>
          <a:lstStyle>
            <a:lvl1pPr>
              <a:defRPr/>
            </a:lvl1pPr>
          </a:lstStyle>
          <a:p>
            <a:fld id="{1A14DC7C-252A-452C-B5A8-790B9746F271}" type="slidenum">
              <a:rPr lang="en-GB"/>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endParaRPr lang="en-GB"/>
          </a:p>
        </p:txBody>
      </p:sp>
      <p:sp>
        <p:nvSpPr>
          <p:cNvPr id="5" name="Segnaposto piè di pagina 4"/>
          <p:cNvSpPr>
            <a:spLocks noGrp="1"/>
          </p:cNvSpPr>
          <p:nvPr>
            <p:ph type="ftr" sz="quarter" idx="11"/>
          </p:nvPr>
        </p:nvSpPr>
        <p:spPr/>
        <p:txBody>
          <a:bodyPr/>
          <a:lstStyle>
            <a:lvl1pPr>
              <a:defRPr/>
            </a:lvl1pPr>
          </a:lstStyle>
          <a:p>
            <a:pPr>
              <a:defRPr/>
            </a:pPr>
            <a:endParaRPr lang="en-GB"/>
          </a:p>
        </p:txBody>
      </p:sp>
      <p:sp>
        <p:nvSpPr>
          <p:cNvPr id="6" name="Segnaposto numero diapositiva 5"/>
          <p:cNvSpPr>
            <a:spLocks noGrp="1"/>
          </p:cNvSpPr>
          <p:nvPr>
            <p:ph type="sldNum" sz="quarter" idx="12"/>
          </p:nvPr>
        </p:nvSpPr>
        <p:spPr/>
        <p:txBody>
          <a:bodyPr/>
          <a:lstStyle>
            <a:lvl1pPr>
              <a:defRPr/>
            </a:lvl1pPr>
          </a:lstStyle>
          <a:p>
            <a:fld id="{53C39FE2-AB67-4861-9CBE-0A773FEF9AE9}" type="slidenum">
              <a:rPr lang="en-GB"/>
              <a:pPr/>
              <a:t>‹N›</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endParaRPr lang="en-GB"/>
          </a:p>
        </p:txBody>
      </p:sp>
      <p:sp>
        <p:nvSpPr>
          <p:cNvPr id="5" name="Segnaposto piè di pagina 4"/>
          <p:cNvSpPr>
            <a:spLocks noGrp="1"/>
          </p:cNvSpPr>
          <p:nvPr>
            <p:ph type="ftr" sz="quarter" idx="11"/>
          </p:nvPr>
        </p:nvSpPr>
        <p:spPr/>
        <p:txBody>
          <a:bodyPr/>
          <a:lstStyle>
            <a:lvl1pPr>
              <a:defRPr/>
            </a:lvl1pPr>
          </a:lstStyle>
          <a:p>
            <a:pPr>
              <a:defRPr/>
            </a:pPr>
            <a:endParaRPr lang="en-GB"/>
          </a:p>
        </p:txBody>
      </p:sp>
      <p:sp>
        <p:nvSpPr>
          <p:cNvPr id="6" name="Segnaposto numero diapositiva 5"/>
          <p:cNvSpPr>
            <a:spLocks noGrp="1"/>
          </p:cNvSpPr>
          <p:nvPr>
            <p:ph type="sldNum" sz="quarter" idx="12"/>
          </p:nvPr>
        </p:nvSpPr>
        <p:spPr/>
        <p:txBody>
          <a:bodyPr/>
          <a:lstStyle>
            <a:lvl1pPr>
              <a:defRPr/>
            </a:lvl1pPr>
          </a:lstStyle>
          <a:p>
            <a:fld id="{E8A12B40-A0DA-4D1A-A20A-71BF3E74F813}" type="slidenum">
              <a:rPr lang="en-GB"/>
              <a:pPr/>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endParaRPr lang="en-GB"/>
          </a:p>
        </p:txBody>
      </p:sp>
      <p:sp>
        <p:nvSpPr>
          <p:cNvPr id="5" name="Segnaposto piè di pagina 4"/>
          <p:cNvSpPr>
            <a:spLocks noGrp="1"/>
          </p:cNvSpPr>
          <p:nvPr>
            <p:ph type="ftr" sz="quarter" idx="11"/>
          </p:nvPr>
        </p:nvSpPr>
        <p:spPr/>
        <p:txBody>
          <a:bodyPr/>
          <a:lstStyle>
            <a:lvl1pPr>
              <a:defRPr/>
            </a:lvl1pPr>
          </a:lstStyle>
          <a:p>
            <a:pPr>
              <a:defRPr/>
            </a:pPr>
            <a:endParaRPr lang="en-GB"/>
          </a:p>
        </p:txBody>
      </p:sp>
      <p:sp>
        <p:nvSpPr>
          <p:cNvPr id="6" name="Segnaposto numero diapositiva 5"/>
          <p:cNvSpPr>
            <a:spLocks noGrp="1"/>
          </p:cNvSpPr>
          <p:nvPr>
            <p:ph type="sldNum" sz="quarter" idx="12"/>
          </p:nvPr>
        </p:nvSpPr>
        <p:spPr/>
        <p:txBody>
          <a:bodyPr/>
          <a:lstStyle>
            <a:lvl1pPr>
              <a:defRPr/>
            </a:lvl1pPr>
          </a:lstStyle>
          <a:p>
            <a:fld id="{A0CB9DC1-3F31-47EF-9E20-ED127150B950}" type="slidenum">
              <a:rPr lang="en-GB"/>
              <a:pPr/>
              <a:t>‹N›</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pPr>
              <a:defRPr/>
            </a:pPr>
            <a:endParaRPr lang="en-GB"/>
          </a:p>
        </p:txBody>
      </p:sp>
      <p:sp>
        <p:nvSpPr>
          <p:cNvPr id="6" name="Segnaposto piè di pagina 4"/>
          <p:cNvSpPr>
            <a:spLocks noGrp="1"/>
          </p:cNvSpPr>
          <p:nvPr>
            <p:ph type="ftr" sz="quarter" idx="11"/>
          </p:nvPr>
        </p:nvSpPr>
        <p:spPr/>
        <p:txBody>
          <a:bodyPr/>
          <a:lstStyle>
            <a:lvl1pPr>
              <a:defRPr/>
            </a:lvl1pPr>
          </a:lstStyle>
          <a:p>
            <a:pPr>
              <a:defRPr/>
            </a:pPr>
            <a:endParaRPr lang="en-GB"/>
          </a:p>
        </p:txBody>
      </p:sp>
      <p:sp>
        <p:nvSpPr>
          <p:cNvPr id="7" name="Segnaposto numero diapositiva 5"/>
          <p:cNvSpPr>
            <a:spLocks noGrp="1"/>
          </p:cNvSpPr>
          <p:nvPr>
            <p:ph type="sldNum" sz="quarter" idx="12"/>
          </p:nvPr>
        </p:nvSpPr>
        <p:spPr/>
        <p:txBody>
          <a:bodyPr/>
          <a:lstStyle>
            <a:lvl1pPr>
              <a:defRPr/>
            </a:lvl1pPr>
          </a:lstStyle>
          <a:p>
            <a:fld id="{50615DA3-959F-4339-9E7B-6722E538E534}" type="slidenum">
              <a:rPr lang="en-GB"/>
              <a:pPr/>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endParaRPr lang="en-GB"/>
          </a:p>
        </p:txBody>
      </p:sp>
      <p:sp>
        <p:nvSpPr>
          <p:cNvPr id="8" name="Segnaposto piè di pagina 4"/>
          <p:cNvSpPr>
            <a:spLocks noGrp="1"/>
          </p:cNvSpPr>
          <p:nvPr>
            <p:ph type="ftr" sz="quarter" idx="11"/>
          </p:nvPr>
        </p:nvSpPr>
        <p:spPr/>
        <p:txBody>
          <a:bodyPr/>
          <a:lstStyle>
            <a:lvl1pPr>
              <a:defRPr/>
            </a:lvl1pPr>
          </a:lstStyle>
          <a:p>
            <a:pPr>
              <a:defRPr/>
            </a:pPr>
            <a:endParaRPr lang="en-GB"/>
          </a:p>
        </p:txBody>
      </p:sp>
      <p:sp>
        <p:nvSpPr>
          <p:cNvPr id="9" name="Segnaposto numero diapositiva 5"/>
          <p:cNvSpPr>
            <a:spLocks noGrp="1"/>
          </p:cNvSpPr>
          <p:nvPr>
            <p:ph type="sldNum" sz="quarter" idx="12"/>
          </p:nvPr>
        </p:nvSpPr>
        <p:spPr/>
        <p:txBody>
          <a:bodyPr/>
          <a:lstStyle>
            <a:lvl1pPr>
              <a:defRPr/>
            </a:lvl1pPr>
          </a:lstStyle>
          <a:p>
            <a:fld id="{A2107140-921A-437C-BB67-1A9963E306A2}" type="slidenum">
              <a:rPr lang="en-GB"/>
              <a:pPr/>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3"/>
          <p:cNvSpPr>
            <a:spLocks noGrp="1"/>
          </p:cNvSpPr>
          <p:nvPr>
            <p:ph type="dt" sz="half" idx="10"/>
          </p:nvPr>
        </p:nvSpPr>
        <p:spPr/>
        <p:txBody>
          <a:bodyPr/>
          <a:lstStyle>
            <a:lvl1pPr>
              <a:defRPr/>
            </a:lvl1pPr>
          </a:lstStyle>
          <a:p>
            <a:pPr>
              <a:defRPr/>
            </a:pPr>
            <a:endParaRPr lang="en-GB"/>
          </a:p>
        </p:txBody>
      </p:sp>
      <p:sp>
        <p:nvSpPr>
          <p:cNvPr id="4" name="Segnaposto piè di pagina 4"/>
          <p:cNvSpPr>
            <a:spLocks noGrp="1"/>
          </p:cNvSpPr>
          <p:nvPr>
            <p:ph type="ftr" sz="quarter" idx="11"/>
          </p:nvPr>
        </p:nvSpPr>
        <p:spPr/>
        <p:txBody>
          <a:bodyPr/>
          <a:lstStyle>
            <a:lvl1pPr>
              <a:defRPr/>
            </a:lvl1pPr>
          </a:lstStyle>
          <a:p>
            <a:pPr>
              <a:defRPr/>
            </a:pPr>
            <a:endParaRPr lang="en-GB"/>
          </a:p>
        </p:txBody>
      </p:sp>
      <p:sp>
        <p:nvSpPr>
          <p:cNvPr id="5" name="Segnaposto numero diapositiva 5"/>
          <p:cNvSpPr>
            <a:spLocks noGrp="1"/>
          </p:cNvSpPr>
          <p:nvPr>
            <p:ph type="sldNum" sz="quarter" idx="12"/>
          </p:nvPr>
        </p:nvSpPr>
        <p:spPr/>
        <p:txBody>
          <a:bodyPr/>
          <a:lstStyle>
            <a:lvl1pPr>
              <a:defRPr/>
            </a:lvl1pPr>
          </a:lstStyle>
          <a:p>
            <a:fld id="{0BEDB3C7-E48E-4AF5-A1DC-894BB822BFFF}" type="slidenum">
              <a:rPr lang="en-GB"/>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endParaRPr lang="en-GB"/>
          </a:p>
        </p:txBody>
      </p:sp>
      <p:sp>
        <p:nvSpPr>
          <p:cNvPr id="3" name="Segnaposto piè di pagina 4"/>
          <p:cNvSpPr>
            <a:spLocks noGrp="1"/>
          </p:cNvSpPr>
          <p:nvPr>
            <p:ph type="ftr" sz="quarter" idx="11"/>
          </p:nvPr>
        </p:nvSpPr>
        <p:spPr/>
        <p:txBody>
          <a:bodyPr/>
          <a:lstStyle>
            <a:lvl1pPr>
              <a:defRPr/>
            </a:lvl1pPr>
          </a:lstStyle>
          <a:p>
            <a:pPr>
              <a:defRPr/>
            </a:pPr>
            <a:endParaRPr lang="en-GB"/>
          </a:p>
        </p:txBody>
      </p:sp>
      <p:sp>
        <p:nvSpPr>
          <p:cNvPr id="4" name="Segnaposto numero diapositiva 5"/>
          <p:cNvSpPr>
            <a:spLocks noGrp="1"/>
          </p:cNvSpPr>
          <p:nvPr>
            <p:ph type="sldNum" sz="quarter" idx="12"/>
          </p:nvPr>
        </p:nvSpPr>
        <p:spPr/>
        <p:txBody>
          <a:bodyPr/>
          <a:lstStyle>
            <a:lvl1pPr>
              <a:defRPr/>
            </a:lvl1pPr>
          </a:lstStyle>
          <a:p>
            <a:fld id="{F98BDA88-C30B-4615-8AC9-083D9E506EF0}" type="slidenum">
              <a:rPr lang="en-GB"/>
              <a:pPr/>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endParaRPr lang="en-GB"/>
          </a:p>
        </p:txBody>
      </p:sp>
      <p:sp>
        <p:nvSpPr>
          <p:cNvPr id="6" name="Segnaposto piè di pagina 4"/>
          <p:cNvSpPr>
            <a:spLocks noGrp="1"/>
          </p:cNvSpPr>
          <p:nvPr>
            <p:ph type="ftr" sz="quarter" idx="11"/>
          </p:nvPr>
        </p:nvSpPr>
        <p:spPr/>
        <p:txBody>
          <a:bodyPr/>
          <a:lstStyle>
            <a:lvl1pPr>
              <a:defRPr/>
            </a:lvl1pPr>
          </a:lstStyle>
          <a:p>
            <a:pPr>
              <a:defRPr/>
            </a:pPr>
            <a:endParaRPr lang="en-GB"/>
          </a:p>
        </p:txBody>
      </p:sp>
      <p:sp>
        <p:nvSpPr>
          <p:cNvPr id="7" name="Segnaposto numero diapositiva 5"/>
          <p:cNvSpPr>
            <a:spLocks noGrp="1"/>
          </p:cNvSpPr>
          <p:nvPr>
            <p:ph type="sldNum" sz="quarter" idx="12"/>
          </p:nvPr>
        </p:nvSpPr>
        <p:spPr/>
        <p:txBody>
          <a:bodyPr/>
          <a:lstStyle>
            <a:lvl1pPr>
              <a:defRPr/>
            </a:lvl1pPr>
          </a:lstStyle>
          <a:p>
            <a:fld id="{3C91C5D9-886B-4925-B1A8-8C521E3D2EDC}" type="slidenum">
              <a:rPr lang="en-GB"/>
              <a:pPr/>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endParaRPr lang="en-GB"/>
          </a:p>
        </p:txBody>
      </p:sp>
      <p:sp>
        <p:nvSpPr>
          <p:cNvPr id="6" name="Segnaposto piè di pagina 4"/>
          <p:cNvSpPr>
            <a:spLocks noGrp="1"/>
          </p:cNvSpPr>
          <p:nvPr>
            <p:ph type="ftr" sz="quarter" idx="11"/>
          </p:nvPr>
        </p:nvSpPr>
        <p:spPr/>
        <p:txBody>
          <a:bodyPr/>
          <a:lstStyle>
            <a:lvl1pPr>
              <a:defRPr/>
            </a:lvl1pPr>
          </a:lstStyle>
          <a:p>
            <a:pPr>
              <a:defRPr/>
            </a:pPr>
            <a:endParaRPr lang="en-GB"/>
          </a:p>
        </p:txBody>
      </p:sp>
      <p:sp>
        <p:nvSpPr>
          <p:cNvPr id="7" name="Segnaposto numero diapositiva 5"/>
          <p:cNvSpPr>
            <a:spLocks noGrp="1"/>
          </p:cNvSpPr>
          <p:nvPr>
            <p:ph type="sldNum" sz="quarter" idx="12"/>
          </p:nvPr>
        </p:nvSpPr>
        <p:spPr/>
        <p:txBody>
          <a:bodyPr/>
          <a:lstStyle>
            <a:lvl1pPr>
              <a:defRPr/>
            </a:lvl1pPr>
          </a:lstStyle>
          <a:p>
            <a:fld id="{E5599BC7-4DBA-49C2-99D6-0CB1EA5002B8}" type="slidenum">
              <a:rPr lang="en-GB"/>
              <a:pPr/>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altLang="it-IT" smtClean="0"/>
              <a:t>Fare clic per modificare lo stile del titolo</a:t>
            </a:r>
          </a:p>
        </p:txBody>
      </p:sp>
      <p:sp>
        <p:nvSpPr>
          <p:cNvPr id="1027" name="Segnaposto tes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ltLang="it-IT" smtClean="0"/>
              <a:t>Fare clic per modificare stili del testo dello schema</a:t>
            </a:r>
          </a:p>
          <a:p>
            <a:pPr lvl="1"/>
            <a:r>
              <a:rPr lang="it-IT" altLang="it-IT" smtClean="0"/>
              <a:t>Secondo livello</a:t>
            </a:r>
          </a:p>
          <a:p>
            <a:pPr lvl="2"/>
            <a:r>
              <a:rPr lang="it-IT" altLang="it-IT" smtClean="0"/>
              <a:t>Terzo livello</a:t>
            </a:r>
          </a:p>
          <a:p>
            <a:pPr lvl="3"/>
            <a:r>
              <a:rPr lang="it-IT" altLang="it-IT" smtClean="0"/>
              <a:t>Quarto livello</a:t>
            </a:r>
          </a:p>
          <a:p>
            <a:pPr lvl="4"/>
            <a:r>
              <a:rPr lang="it-IT" alt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pitchFamily="34" charset="0"/>
              </a:defRPr>
            </a:lvl1pPr>
          </a:lstStyle>
          <a:p>
            <a:pPr>
              <a:defRPr/>
            </a:pPr>
            <a:endParaRPr lang="en-GB"/>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pitchFamily="34" charset="0"/>
              </a:defRPr>
            </a:lvl1pPr>
          </a:lstStyle>
          <a:p>
            <a:pPr>
              <a:defRPr/>
            </a:pPr>
            <a:endParaRPr lang="en-GB"/>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E8221748-97DD-4B7C-AEBA-EAC890B1B6F0}" type="slidenum">
              <a:rPr lang="en-GB"/>
              <a:pPr/>
              <a:t>‹N›</a:t>
            </a:fld>
            <a:endParaRPr lang="en-GB"/>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emf"/></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emf"/></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cstate="print"/>
          <a:srcRect/>
          <a:stretch>
            <a:fillRect/>
          </a:stretch>
        </p:blipFill>
        <p:spPr bwMode="auto">
          <a:xfrm>
            <a:off x="0" y="1772816"/>
            <a:ext cx="9144000" cy="792752"/>
          </a:xfrm>
          <a:prstGeom prst="rect">
            <a:avLst/>
          </a:prstGeom>
          <a:noFill/>
          <a:ln w="9525">
            <a:noFill/>
            <a:miter lim="800000"/>
            <a:headEnd/>
            <a:tailEnd/>
          </a:ln>
        </p:spPr>
      </p:pic>
      <p:sp>
        <p:nvSpPr>
          <p:cNvPr id="14" name="CasellaDiTesto 13"/>
          <p:cNvSpPr txBox="1"/>
          <p:nvPr/>
        </p:nvSpPr>
        <p:spPr>
          <a:xfrm>
            <a:off x="187003" y="1274998"/>
            <a:ext cx="8712968" cy="852541"/>
          </a:xfrm>
          <a:prstGeom prst="rect">
            <a:avLst/>
          </a:prstGeom>
          <a:noFill/>
        </p:spPr>
        <p:txBody>
          <a:bodyPr wrap="square">
            <a:spAutoFit/>
          </a:bodyPr>
          <a:lstStyle/>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it-IT" sz="2600" dirty="0" smtClean="0">
                <a:solidFill>
                  <a:srgbClr val="0070C0"/>
                </a:solidFill>
                <a:ea typeface="ＭＳ Ｐゴシック" panose="020B0600070205080204" pitchFamily="34" charset="-128"/>
                <a:cs typeface="Arial" panose="020B0604020202020204" pitchFamily="34" charset="0"/>
              </a:rPr>
              <a:t>Comitato di Sorveglianza del  </a:t>
            </a:r>
            <a:r>
              <a:rPr lang="it-IT" sz="2600" dirty="0">
                <a:solidFill>
                  <a:srgbClr val="0070C0"/>
                </a:solidFill>
                <a:ea typeface="ＭＳ Ｐゴシック" panose="020B0600070205080204" pitchFamily="34" charset="-128"/>
                <a:cs typeface="Arial" panose="020B0604020202020204" pitchFamily="34" charset="0"/>
              </a:rPr>
              <a:t>Programma Operativo </a:t>
            </a:r>
            <a:endParaRPr lang="it-IT" sz="2600" dirty="0" smtClean="0">
              <a:solidFill>
                <a:srgbClr val="0070C0"/>
              </a:solidFill>
              <a:ea typeface="ＭＳ Ｐゴシック" panose="020B0600070205080204" pitchFamily="34" charset="-128"/>
              <a:cs typeface="Arial" panose="020B0604020202020204" pitchFamily="34" charset="0"/>
            </a:endParaRPr>
          </a:p>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it-IT" sz="2600" dirty="0" smtClean="0">
                <a:solidFill>
                  <a:srgbClr val="0070C0"/>
                </a:solidFill>
                <a:ea typeface="ＭＳ Ｐゴシック" panose="020B0600070205080204" pitchFamily="34" charset="-128"/>
                <a:cs typeface="Arial" panose="020B0604020202020204" pitchFamily="34" charset="0"/>
              </a:rPr>
              <a:t>FSE Sicilia 2014 – 2020</a:t>
            </a:r>
            <a:endParaRPr lang="it-IT" sz="2600" dirty="0">
              <a:ea typeface="ＭＳ Ｐゴシック" panose="020B0600070205080204" pitchFamily="34" charset="-128"/>
              <a:cs typeface="Arial" panose="020B0604020202020204" pitchFamily="34" charset="0"/>
            </a:endParaRPr>
          </a:p>
        </p:txBody>
      </p:sp>
      <p:pic>
        <p:nvPicPr>
          <p:cNvPr id="1026" name="Picture 2"/>
          <p:cNvPicPr>
            <a:picLocks noChangeAspect="1" noChangeArrowheads="1"/>
          </p:cNvPicPr>
          <p:nvPr/>
        </p:nvPicPr>
        <p:blipFill>
          <a:blip r:embed="rId3" cstate="print"/>
          <a:stretch>
            <a:fillRect/>
          </a:stretch>
        </p:blipFill>
        <p:spPr bwMode="auto">
          <a:xfrm>
            <a:off x="1403648" y="332656"/>
            <a:ext cx="6279678" cy="1069810"/>
          </a:xfrm>
          <a:prstGeom prst="rect">
            <a:avLst/>
          </a:prstGeom>
          <a:noFill/>
          <a:ln>
            <a:noFill/>
          </a:ln>
        </p:spPr>
      </p:pic>
      <p:pic>
        <p:nvPicPr>
          <p:cNvPr id="15" name="Immagine 14" descr="logoFSESicilia2020completoLD.png"/>
          <p:cNvPicPr>
            <a:picLocks noChangeAspect="1"/>
          </p:cNvPicPr>
          <p:nvPr/>
        </p:nvPicPr>
        <p:blipFill>
          <a:blip r:embed="rId4" cstate="print"/>
          <a:stretch>
            <a:fillRect/>
          </a:stretch>
        </p:blipFill>
        <p:spPr>
          <a:xfrm>
            <a:off x="16903" y="6105580"/>
            <a:ext cx="2674009" cy="733511"/>
          </a:xfrm>
          <a:prstGeom prst="rect">
            <a:avLst/>
          </a:prstGeom>
        </p:spPr>
      </p:pic>
      <p:sp>
        <p:nvSpPr>
          <p:cNvPr id="16" name="CasellaDiTesto 15"/>
          <p:cNvSpPr txBox="1"/>
          <p:nvPr/>
        </p:nvSpPr>
        <p:spPr>
          <a:xfrm>
            <a:off x="5868144" y="6179947"/>
            <a:ext cx="3275856" cy="584775"/>
          </a:xfrm>
          <a:prstGeom prst="rect">
            <a:avLst/>
          </a:prstGeom>
          <a:noFill/>
        </p:spPr>
        <p:txBody>
          <a:bodyPr wrap="square" rtlCol="0">
            <a:spAutoFit/>
          </a:bodyPr>
          <a:lstStyle/>
          <a:p>
            <a:pPr algn="ctr"/>
            <a:r>
              <a:rPr lang="it-IT" sz="1600" dirty="0" smtClean="0">
                <a:solidFill>
                  <a:srgbClr val="0070C0"/>
                </a:solidFill>
              </a:rPr>
              <a:t>Palermo 25 giugno 2019</a:t>
            </a:r>
          </a:p>
          <a:p>
            <a:pPr algn="ctr"/>
            <a:r>
              <a:rPr lang="it-IT" sz="1600" dirty="0" smtClean="0">
                <a:solidFill>
                  <a:srgbClr val="0070C0"/>
                </a:solidFill>
              </a:rPr>
              <a:t>I.P.S.S.E.O.A. "Pietro Piazza</a:t>
            </a:r>
            <a:r>
              <a:rPr lang="it-IT" sz="1600" dirty="0">
                <a:solidFill>
                  <a:srgbClr val="0070C0"/>
                </a:solidFill>
              </a:rPr>
              <a:t>"</a:t>
            </a:r>
            <a:endParaRPr lang="it-IT" sz="1600" dirty="0" smtClean="0">
              <a:solidFill>
                <a:srgbClr val="0070C0"/>
              </a:solidFill>
            </a:endParaRPr>
          </a:p>
        </p:txBody>
      </p:sp>
      <p:sp>
        <p:nvSpPr>
          <p:cNvPr id="18" name="Rectangle 1"/>
          <p:cNvSpPr>
            <a:spLocks noChangeArrowheads="1"/>
          </p:cNvSpPr>
          <p:nvPr/>
        </p:nvSpPr>
        <p:spPr bwMode="auto">
          <a:xfrm>
            <a:off x="16903" y="3100304"/>
            <a:ext cx="9098584"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kumimoji="0" lang="it-IT" b="1" i="0" u="none" strike="noStrike" cap="none" normalizeH="0" baseline="0" dirty="0" smtClean="0">
                <a:ln>
                  <a:noFill/>
                </a:ln>
                <a:effectLst/>
                <a:ea typeface="SimSun" pitchFamily="2" charset="-122"/>
                <a:cs typeface="Arial" panose="020B0604020202020204" pitchFamily="34" charset="0"/>
              </a:rPr>
              <a:t>Punto</a:t>
            </a:r>
            <a:r>
              <a:rPr kumimoji="0" lang="it-IT" b="1" i="0" u="none" strike="noStrike" cap="none" normalizeH="0" dirty="0" smtClean="0">
                <a:ln>
                  <a:noFill/>
                </a:ln>
                <a:effectLst/>
                <a:ea typeface="SimSun" pitchFamily="2" charset="-122"/>
                <a:cs typeface="Arial" panose="020B0604020202020204" pitchFamily="34" charset="0"/>
              </a:rPr>
              <a:t> 5.a </a:t>
            </a:r>
            <a:r>
              <a:rPr kumimoji="0" lang="it-IT" b="1" i="0" u="none" strike="noStrike" cap="none" normalizeH="0" baseline="0" dirty="0" smtClean="0">
                <a:ln>
                  <a:noFill/>
                </a:ln>
                <a:effectLst/>
                <a:ea typeface="SimSun" pitchFamily="2" charset="-122"/>
                <a:cs typeface="Arial" panose="020B0604020202020204" pitchFamily="34" charset="0"/>
              </a:rPr>
              <a:t>dell’</a:t>
            </a:r>
            <a:r>
              <a:rPr kumimoji="0" lang="it-IT" b="1" i="0" u="none" strike="noStrike" cap="none" normalizeH="0" baseline="0" dirty="0" err="1" smtClean="0">
                <a:ln>
                  <a:noFill/>
                </a:ln>
                <a:effectLst/>
                <a:ea typeface="SimSun" pitchFamily="2" charset="-122"/>
                <a:cs typeface="Arial" panose="020B0604020202020204" pitchFamily="34" charset="0"/>
              </a:rPr>
              <a:t>OdG</a:t>
            </a:r>
            <a:endParaRPr lang="it-IT" dirty="0" smtClean="0">
              <a:cs typeface="Arial" panose="020B0604020202020204" pitchFamily="34" charset="0"/>
            </a:endParaRPr>
          </a:p>
          <a:p>
            <a:pPr algn="ctr"/>
            <a:r>
              <a:rPr lang="it-IT" dirty="0" smtClean="0">
                <a:ea typeface="SimSun" pitchFamily="2" charset="-122"/>
                <a:cs typeface="Arial" panose="020B0604020202020204" pitchFamily="34" charset="0"/>
              </a:rPr>
              <a:t>Informativa sullo stato di avanzamento del</a:t>
            </a:r>
          </a:p>
          <a:p>
            <a:pPr algn="ctr"/>
            <a:r>
              <a:rPr lang="it-IT" dirty="0" smtClean="0">
                <a:ea typeface="SimSun" pitchFamily="2" charset="-122"/>
                <a:cs typeface="Arial" panose="020B0604020202020204" pitchFamily="34" charset="0"/>
              </a:rPr>
              <a:t>PO FSE Sicilia 2014 - 2020</a:t>
            </a:r>
          </a:p>
        </p:txBody>
      </p:sp>
      <p:sp>
        <p:nvSpPr>
          <p:cNvPr id="9" name="CasellaDiTesto 8"/>
          <p:cNvSpPr txBox="1"/>
          <p:nvPr/>
        </p:nvSpPr>
        <p:spPr>
          <a:xfrm>
            <a:off x="196427" y="4885938"/>
            <a:ext cx="5509759" cy="738623"/>
          </a:xfrm>
          <a:prstGeom prst="rect">
            <a:avLst/>
          </a:prstGeom>
          <a:noFill/>
        </p:spPr>
        <p:txBody>
          <a:bodyPr wrap="none" lIns="91399" tIns="45700" rIns="91399" bIns="45700" rtlCol="0">
            <a:spAutoFit/>
          </a:bodyPr>
          <a:lstStyle/>
          <a:p>
            <a:r>
              <a:rPr lang="it-IT" sz="1800" dirty="0">
                <a:solidFill>
                  <a:schemeClr val="tx1">
                    <a:lumMod val="75000"/>
                    <a:lumOff val="25000"/>
                  </a:schemeClr>
                </a:solidFill>
              </a:rPr>
              <a:t>Relatore </a:t>
            </a:r>
            <a:r>
              <a:rPr lang="it-IT" sz="1800" dirty="0" smtClean="0">
                <a:solidFill>
                  <a:schemeClr val="tx1">
                    <a:lumMod val="75000"/>
                    <a:lumOff val="25000"/>
                  </a:schemeClr>
                </a:solidFill>
              </a:rPr>
              <a:t>Dott.ssa Maria Letizia Di Liberti</a:t>
            </a:r>
          </a:p>
          <a:p>
            <a:r>
              <a:rPr lang="it-IT" sz="1200" dirty="0" smtClean="0">
                <a:solidFill>
                  <a:schemeClr val="tx1">
                    <a:lumMod val="75000"/>
                    <a:lumOff val="25000"/>
                  </a:schemeClr>
                </a:solidFill>
              </a:rPr>
              <a:t>Assessorato </a:t>
            </a:r>
            <a:r>
              <a:rPr lang="it-IT" sz="1200" dirty="0">
                <a:solidFill>
                  <a:schemeClr val="tx1">
                    <a:lumMod val="75000"/>
                    <a:lumOff val="25000"/>
                  </a:schemeClr>
                </a:solidFill>
              </a:rPr>
              <a:t>regionale della Famiglia, delle Politiche Sociali e del Lavoro</a:t>
            </a:r>
          </a:p>
          <a:p>
            <a:r>
              <a:rPr lang="it-IT" sz="1200" dirty="0">
                <a:solidFill>
                  <a:schemeClr val="tx1">
                    <a:lumMod val="75000"/>
                    <a:lumOff val="25000"/>
                  </a:schemeClr>
                </a:solidFill>
              </a:rPr>
              <a:t>Dipartimento della Famiglia e delle Politiche </a:t>
            </a:r>
            <a:r>
              <a:rPr lang="it-IT" sz="1200" dirty="0" smtClean="0">
                <a:solidFill>
                  <a:schemeClr val="tx1">
                    <a:lumMod val="75000"/>
                    <a:lumOff val="25000"/>
                  </a:schemeClr>
                </a:solidFill>
              </a:rPr>
              <a:t>Sociali</a:t>
            </a:r>
            <a:endParaRPr lang="it-IT" sz="1200" dirty="0">
              <a:solidFill>
                <a:schemeClr val="tx1">
                  <a:lumMod val="75000"/>
                  <a:lumOff val="25000"/>
                </a:schemeClr>
              </a:solidFill>
            </a:endParaRPr>
          </a:p>
        </p:txBody>
      </p:sp>
    </p:spTree>
    <p:extLst>
      <p:ext uri="{BB962C8B-B14F-4D97-AF65-F5344CB8AC3E}">
        <p14:creationId xmlns:p14="http://schemas.microsoft.com/office/powerpoint/2010/main" val="32453504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3" cstate="print"/>
          <a:srcRect t="26851" r="5627"/>
          <a:stretch>
            <a:fillRect/>
          </a:stretch>
        </p:blipFill>
        <p:spPr bwMode="auto">
          <a:xfrm>
            <a:off x="6588125" y="6309568"/>
            <a:ext cx="2232025" cy="431800"/>
          </a:xfrm>
          <a:prstGeom prst="rect">
            <a:avLst/>
          </a:prstGeom>
          <a:noFill/>
          <a:ln w="9525">
            <a:noFill/>
            <a:miter lim="800000"/>
            <a:headEnd/>
            <a:tailEnd/>
          </a:ln>
        </p:spPr>
      </p:pic>
      <p:sp>
        <p:nvSpPr>
          <p:cNvPr id="14" name="CasellaDiTesto 13"/>
          <p:cNvSpPr txBox="1"/>
          <p:nvPr/>
        </p:nvSpPr>
        <p:spPr>
          <a:xfrm>
            <a:off x="251520" y="1628800"/>
            <a:ext cx="7776864" cy="812530"/>
          </a:xfrm>
          <a:prstGeom prst="rect">
            <a:avLst/>
          </a:prstGeom>
          <a:noFill/>
        </p:spPr>
        <p:txBody>
          <a:bodyPr wrap="square">
            <a:spAutoFit/>
          </a:bodyPr>
          <a:lstStyle/>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it-IT" dirty="0">
              <a:solidFill>
                <a:srgbClr val="365F91"/>
              </a:solidFill>
              <a:latin typeface="Arial Black" panose="020B0A04020102020204" pitchFamily="34" charset="0"/>
              <a:ea typeface="ＭＳ Ｐゴシック" panose="020B0600070205080204" pitchFamily="34" charset="-128"/>
            </a:endParaRPr>
          </a:p>
          <a:p>
            <a:pPr eaLnBrk="1" hangingPunct="1">
              <a:defRPr/>
            </a:pPr>
            <a:endParaRPr lang="it-IT" dirty="0">
              <a:solidFill>
                <a:schemeClr val="tx1">
                  <a:lumMod val="65000"/>
                  <a:lumOff val="35000"/>
                </a:schemeClr>
              </a:solidFill>
            </a:endParaRPr>
          </a:p>
        </p:txBody>
      </p:sp>
      <p:sp>
        <p:nvSpPr>
          <p:cNvPr id="7" name="CasellaDiTesto 6"/>
          <p:cNvSpPr txBox="1"/>
          <p:nvPr/>
        </p:nvSpPr>
        <p:spPr>
          <a:xfrm>
            <a:off x="287016" y="260648"/>
            <a:ext cx="8856984" cy="523220"/>
          </a:xfrm>
          <a:prstGeom prst="rect">
            <a:avLst/>
          </a:prstGeom>
          <a:noFill/>
        </p:spPr>
        <p:txBody>
          <a:bodyPr wrap="square" rtlCol="0">
            <a:spAutoFit/>
          </a:bodyPr>
          <a:lstStyle/>
          <a:p>
            <a:pPr algn="ctr"/>
            <a:r>
              <a:rPr lang="it-IT" sz="2800" dirty="0">
                <a:solidFill>
                  <a:srgbClr val="0066CC"/>
                </a:solidFill>
              </a:rPr>
              <a:t>Interventi </a:t>
            </a:r>
            <a:r>
              <a:rPr lang="it-IT" sz="2800" dirty="0" smtClean="0">
                <a:solidFill>
                  <a:srgbClr val="0066CC"/>
                </a:solidFill>
              </a:rPr>
              <a:t>in programmazione </a:t>
            </a:r>
            <a:r>
              <a:rPr lang="it-IT" sz="2800" baseline="-25000" dirty="0" smtClean="0">
                <a:solidFill>
                  <a:srgbClr val="0066CC"/>
                </a:solidFill>
              </a:rPr>
              <a:t>(3)</a:t>
            </a:r>
            <a:endParaRPr lang="it-IT" sz="2800" dirty="0">
              <a:solidFill>
                <a:srgbClr val="0066CC"/>
              </a:solidFill>
            </a:endParaRPr>
          </a:p>
        </p:txBody>
      </p:sp>
      <p:pic>
        <p:nvPicPr>
          <p:cNvPr id="11" name="Immagine 10" descr="Proposta logo antropomorfo FSE SICILIA.png"/>
          <p:cNvPicPr>
            <a:picLocks noChangeAspect="1"/>
          </p:cNvPicPr>
          <p:nvPr/>
        </p:nvPicPr>
        <p:blipFill>
          <a:blip r:embed="rId4" cstate="print"/>
          <a:stretch>
            <a:fillRect/>
          </a:stretch>
        </p:blipFill>
        <p:spPr>
          <a:xfrm>
            <a:off x="6896" y="6292350"/>
            <a:ext cx="2108148" cy="576000"/>
          </a:xfrm>
          <a:prstGeom prst="rect">
            <a:avLst/>
          </a:prstGeom>
        </p:spPr>
      </p:pic>
      <p:graphicFrame>
        <p:nvGraphicFramePr>
          <p:cNvPr id="9" name="Tabella 8"/>
          <p:cNvGraphicFramePr>
            <a:graphicFrameLocks noGrp="1"/>
          </p:cNvGraphicFramePr>
          <p:nvPr>
            <p:extLst>
              <p:ext uri="{D42A27DB-BD31-4B8C-83A1-F6EECF244321}">
                <p14:modId xmlns:p14="http://schemas.microsoft.com/office/powerpoint/2010/main" val="428692137"/>
              </p:ext>
            </p:extLst>
          </p:nvPr>
        </p:nvGraphicFramePr>
        <p:xfrm>
          <a:off x="611560" y="1268761"/>
          <a:ext cx="8136904" cy="5012382"/>
        </p:xfrm>
        <a:graphic>
          <a:graphicData uri="http://schemas.openxmlformats.org/drawingml/2006/table">
            <a:tbl>
              <a:tblPr firstRow="1" bandRow="1">
                <a:tableStyleId>{F5AB1C69-6EDB-4FF4-983F-18BD219EF322}</a:tableStyleId>
              </a:tblPr>
              <a:tblGrid>
                <a:gridCol w="2016224">
                  <a:extLst>
                    <a:ext uri="{9D8B030D-6E8A-4147-A177-3AD203B41FA5}">
                      <a16:colId xmlns:a16="http://schemas.microsoft.com/office/drawing/2014/main" val="20000"/>
                    </a:ext>
                  </a:extLst>
                </a:gridCol>
                <a:gridCol w="4387821">
                  <a:extLst>
                    <a:ext uri="{9D8B030D-6E8A-4147-A177-3AD203B41FA5}">
                      <a16:colId xmlns:a16="http://schemas.microsoft.com/office/drawing/2014/main" val="20001"/>
                    </a:ext>
                  </a:extLst>
                </a:gridCol>
                <a:gridCol w="1732859">
                  <a:extLst>
                    <a:ext uri="{9D8B030D-6E8A-4147-A177-3AD203B41FA5}">
                      <a16:colId xmlns:a16="http://schemas.microsoft.com/office/drawing/2014/main" val="20002"/>
                    </a:ext>
                  </a:extLst>
                </a:gridCol>
              </a:tblGrid>
              <a:tr h="414396">
                <a:tc>
                  <a:txBody>
                    <a:bodyPr/>
                    <a:lstStyle/>
                    <a:p>
                      <a:pPr algn="ctr"/>
                      <a:r>
                        <a:rPr lang="it-IT" sz="1400" dirty="0" smtClean="0">
                          <a:latin typeface="Arial" panose="020B0604020202020204" pitchFamily="34" charset="0"/>
                          <a:cs typeface="Arial" panose="020B0604020202020204" pitchFamily="34" charset="0"/>
                        </a:rPr>
                        <a:t>Avviso </a:t>
                      </a:r>
                      <a:endParaRPr lang="it-IT" sz="1400" dirty="0">
                        <a:solidFill>
                          <a:schemeClr val="bg1"/>
                        </a:solidFill>
                        <a:latin typeface="Arial" panose="020B0604020202020204" pitchFamily="34" charset="0"/>
                        <a:cs typeface="Arial" panose="020B0604020202020204" pitchFamily="34" charset="0"/>
                      </a:endParaRPr>
                    </a:p>
                  </a:txBody>
                  <a:tcPr marL="91434" marR="91434" marT="45733" marB="45733" anchor="ctr">
                    <a:solidFill>
                      <a:srgbClr val="C06349"/>
                    </a:solidFill>
                  </a:tcPr>
                </a:tc>
                <a:tc>
                  <a:txBody>
                    <a:bodyPr/>
                    <a:lstStyle/>
                    <a:p>
                      <a:pPr algn="ctr"/>
                      <a:r>
                        <a:rPr lang="it-IT" sz="1400" dirty="0" smtClean="0">
                          <a:latin typeface="Arial" panose="020B0604020202020204" pitchFamily="34" charset="0"/>
                          <a:cs typeface="Arial" panose="020B0604020202020204" pitchFamily="34" charset="0"/>
                        </a:rPr>
                        <a:t>Descrizione</a:t>
                      </a:r>
                      <a:endParaRPr lang="it-IT" sz="1400" dirty="0">
                        <a:latin typeface="Arial" panose="020B0604020202020204" pitchFamily="34" charset="0"/>
                        <a:cs typeface="Arial" panose="020B0604020202020204" pitchFamily="34" charset="0"/>
                      </a:endParaRPr>
                    </a:p>
                  </a:txBody>
                  <a:tcPr marL="91434" marR="91434" marT="45733" marB="45733" anchor="ctr">
                    <a:solidFill>
                      <a:srgbClr val="C06349"/>
                    </a:solidFill>
                  </a:tcPr>
                </a:tc>
                <a:tc>
                  <a:txBody>
                    <a:bodyPr/>
                    <a:lstStyle/>
                    <a:p>
                      <a:pPr algn="ctr"/>
                      <a:r>
                        <a:rPr lang="it-IT" sz="1400" dirty="0" smtClean="0">
                          <a:latin typeface="Arial" panose="020B0604020202020204" pitchFamily="34" charset="0"/>
                          <a:cs typeface="Arial" panose="020B0604020202020204" pitchFamily="34" charset="0"/>
                        </a:rPr>
                        <a:t>Risorse previste</a:t>
                      </a:r>
                      <a:endParaRPr lang="it-IT" sz="1400" dirty="0">
                        <a:latin typeface="Arial" panose="020B0604020202020204" pitchFamily="34" charset="0"/>
                        <a:cs typeface="Arial" panose="020B0604020202020204" pitchFamily="34" charset="0"/>
                      </a:endParaRPr>
                    </a:p>
                  </a:txBody>
                  <a:tcPr marL="91434" marR="91434" marT="45733" marB="45733" anchor="ctr">
                    <a:solidFill>
                      <a:srgbClr val="C06349"/>
                    </a:solidFill>
                  </a:tcPr>
                </a:tc>
                <a:extLst>
                  <a:ext uri="{0D108BD9-81ED-4DB2-BD59-A6C34878D82A}">
                    <a16:rowId xmlns:a16="http://schemas.microsoft.com/office/drawing/2014/main" val="10000"/>
                  </a:ext>
                </a:extLst>
              </a:tr>
              <a:tr h="1499768">
                <a:tc>
                  <a:txBody>
                    <a:bodyPr/>
                    <a:lstStyle/>
                    <a:p>
                      <a:pPr marR="180340" algn="just">
                        <a:lnSpc>
                          <a:spcPct val="115000"/>
                        </a:lnSpc>
                        <a:spcAft>
                          <a:spcPts val="600"/>
                        </a:spcAft>
                      </a:pPr>
                      <a:r>
                        <a:rPr lang="it-IT" sz="1400" b="0" kern="1200" dirty="0" smtClean="0">
                          <a:solidFill>
                            <a:schemeClr val="dk1"/>
                          </a:solidFill>
                          <a:effectLst/>
                          <a:latin typeface="Arial" panose="020B0604020202020204" pitchFamily="34" charset="0"/>
                          <a:ea typeface="+mn-ea"/>
                          <a:cs typeface="Arial" panose="020B0604020202020204" pitchFamily="34" charset="0"/>
                        </a:rPr>
                        <a:t>Buoni Servizio per l’accesso ai servizi integrati</a:t>
                      </a:r>
                    </a:p>
                    <a:p>
                      <a:pPr marR="180340" algn="just">
                        <a:lnSpc>
                          <a:spcPct val="115000"/>
                        </a:lnSpc>
                        <a:spcAft>
                          <a:spcPts val="600"/>
                        </a:spcAft>
                      </a:pPr>
                      <a:r>
                        <a:rPr lang="it-IT" sz="1400" b="0" dirty="0" smtClean="0">
                          <a:latin typeface="Arial" panose="020B0604020202020204" pitchFamily="34" charset="0"/>
                          <a:cs typeface="Arial" panose="020B0604020202020204" pitchFamily="34" charset="0"/>
                        </a:rPr>
                        <a:t>Priorità 9.iv</a:t>
                      </a:r>
                      <a:r>
                        <a:rPr lang="it-IT" sz="1400" b="0" baseline="0" dirty="0" smtClean="0">
                          <a:latin typeface="Arial" panose="020B0604020202020204" pitchFamily="34" charset="0"/>
                          <a:cs typeface="Arial" panose="020B0604020202020204" pitchFamily="34" charset="0"/>
                        </a:rPr>
                        <a:t> - </a:t>
                      </a:r>
                      <a:r>
                        <a:rPr lang="it-IT" sz="1400" b="0" kern="1200" dirty="0" smtClean="0">
                          <a:solidFill>
                            <a:schemeClr val="dk1"/>
                          </a:solidFill>
                          <a:effectLst/>
                          <a:latin typeface="Arial" panose="020B0604020202020204" pitchFamily="34" charset="0"/>
                          <a:ea typeface="+mn-ea"/>
                          <a:cs typeface="Arial" panose="020B0604020202020204" pitchFamily="34" charset="0"/>
                        </a:rPr>
                        <a:t>Azione</a:t>
                      </a:r>
                      <a:r>
                        <a:rPr lang="it-IT" sz="1400" b="0" kern="1200" baseline="0" dirty="0" smtClean="0">
                          <a:solidFill>
                            <a:schemeClr val="dk1"/>
                          </a:solidFill>
                          <a:effectLst/>
                          <a:latin typeface="Arial" panose="020B0604020202020204" pitchFamily="34" charset="0"/>
                          <a:ea typeface="+mn-ea"/>
                          <a:cs typeface="Arial" panose="020B0604020202020204" pitchFamily="34" charset="0"/>
                        </a:rPr>
                        <a:t> 9.3</a:t>
                      </a:r>
                      <a:endParaRPr lang="it-IT" sz="1400" b="0" kern="1200" dirty="0" smtClean="0">
                        <a:solidFill>
                          <a:schemeClr val="dk1"/>
                        </a:solidFill>
                        <a:effectLst/>
                        <a:latin typeface="Arial" panose="020B0604020202020204" pitchFamily="34" charset="0"/>
                        <a:ea typeface="+mn-ea"/>
                        <a:cs typeface="Arial" panose="020B0604020202020204" pitchFamily="34" charset="0"/>
                      </a:endParaRPr>
                    </a:p>
                  </a:txBody>
                  <a:tcPr marL="91434" marR="91434" marT="45733" marB="45733" anchor="ctr">
                    <a:solidFill>
                      <a:srgbClr val="EED3CF"/>
                    </a:solidFill>
                  </a:tcPr>
                </a:tc>
                <a:tc>
                  <a:txBody>
                    <a:bodyPr/>
                    <a:lstStyle/>
                    <a:p>
                      <a:pPr marL="0" marR="179070" lvl="0" indent="0" algn="just" defTabSz="914400" rtl="0" eaLnBrk="1" fontAlgn="auto" latinLnBrk="0" hangingPunct="1">
                        <a:lnSpc>
                          <a:spcPct val="115000"/>
                        </a:lnSpc>
                        <a:spcBef>
                          <a:spcPts val="0"/>
                        </a:spcBef>
                        <a:spcAft>
                          <a:spcPts val="600"/>
                        </a:spcAft>
                        <a:buClrTx/>
                        <a:buSzTx/>
                        <a:buFontTx/>
                        <a:buNone/>
                        <a:tabLst/>
                        <a:defRPr/>
                      </a:pPr>
                      <a:r>
                        <a:rPr lang="it-IT" sz="1400" dirty="0" smtClean="0">
                          <a:effectLst/>
                          <a:latin typeface="Arial" panose="020B0604020202020204" pitchFamily="34" charset="0"/>
                          <a:ea typeface="Times New Roman" panose="02020603050405020304" pitchFamily="18" charset="0"/>
                          <a:cs typeface="Arial" panose="020B0604020202020204" pitchFamily="34" charset="0"/>
                        </a:rPr>
                        <a:t>Buoni servizio per favorire l’accesso delle famiglie a servizi integrati per l’assistenza domiciliare anziani e per quelli per la prima infanzia, che tenga conto dell’esperienza condotta</a:t>
                      </a:r>
                      <a:r>
                        <a:rPr lang="it-IT" sz="1400" baseline="0" dirty="0" smtClean="0">
                          <a:effectLst/>
                          <a:latin typeface="Arial" panose="020B0604020202020204" pitchFamily="34" charset="0"/>
                          <a:ea typeface="Times New Roman" panose="02020603050405020304" pitchFamily="18" charset="0"/>
                          <a:cs typeface="Arial" panose="020B0604020202020204" pitchFamily="34" charset="0"/>
                        </a:rPr>
                        <a:t> dalla Regione con i Fondi PAC del Ministero dell’Interno, che si concluderà a giungo del 2020</a:t>
                      </a:r>
                      <a:endParaRPr lang="it-IT" sz="1400" dirty="0">
                        <a:effectLst/>
                        <a:latin typeface="Arial" panose="020B0604020202020204" pitchFamily="34" charset="0"/>
                        <a:ea typeface="Times New Roman" panose="02020603050405020304" pitchFamily="18" charset="0"/>
                        <a:cs typeface="Arial" panose="020B0604020202020204" pitchFamily="34" charset="0"/>
                      </a:endParaRPr>
                    </a:p>
                  </a:txBody>
                  <a:tcPr marL="91434" marR="91434" marT="45733" marB="45733" anchor="ctr">
                    <a:solidFill>
                      <a:srgbClr val="EED3CF"/>
                    </a:solidFill>
                  </a:tcPr>
                </a:tc>
                <a:tc>
                  <a:txBody>
                    <a:bodyPr/>
                    <a:lstStyle/>
                    <a:p>
                      <a:pPr marL="0" marR="179070" lvl="0" indent="0" algn="ctr" defTabSz="914400" rtl="0" eaLnBrk="1" fontAlgn="auto" latinLnBrk="0" hangingPunct="1">
                        <a:lnSpc>
                          <a:spcPct val="115000"/>
                        </a:lnSpc>
                        <a:spcBef>
                          <a:spcPts val="0"/>
                        </a:spcBef>
                        <a:spcAft>
                          <a:spcPts val="600"/>
                        </a:spcAft>
                        <a:buClrTx/>
                        <a:buSzTx/>
                        <a:buFontTx/>
                        <a:buNone/>
                        <a:tabLst/>
                        <a:defRPr/>
                      </a:pPr>
                      <a:r>
                        <a:rPr lang="it-IT" sz="1400" dirty="0" smtClean="0">
                          <a:effectLst/>
                          <a:latin typeface="Arial" panose="020B0604020202020204" pitchFamily="34" charset="0"/>
                          <a:ea typeface="Times New Roman" panose="02020603050405020304" pitchFamily="18" charset="0"/>
                          <a:cs typeface="Arial" panose="020B0604020202020204" pitchFamily="34" charset="0"/>
                        </a:rPr>
                        <a:t>€ 10.310.000,00</a:t>
                      </a:r>
                      <a:endParaRPr lang="it-IT" sz="1400" dirty="0">
                        <a:effectLst/>
                        <a:latin typeface="Arial" panose="020B0604020202020204" pitchFamily="34" charset="0"/>
                        <a:ea typeface="Times New Roman" panose="02020603050405020304" pitchFamily="18" charset="0"/>
                        <a:cs typeface="Arial" panose="020B0604020202020204" pitchFamily="34" charset="0"/>
                      </a:endParaRPr>
                    </a:p>
                  </a:txBody>
                  <a:tcPr marL="91434" marR="91434" marT="45733" marB="45733" anchor="ctr">
                    <a:solidFill>
                      <a:srgbClr val="EED3CF"/>
                    </a:solidFill>
                  </a:tcPr>
                </a:tc>
                <a:extLst>
                  <a:ext uri="{0D108BD9-81ED-4DB2-BD59-A6C34878D82A}">
                    <a16:rowId xmlns:a16="http://schemas.microsoft.com/office/drawing/2014/main" val="10001"/>
                  </a:ext>
                </a:extLst>
              </a:tr>
              <a:tr h="1337515">
                <a:tc>
                  <a:txBody>
                    <a:bodyPr/>
                    <a:lstStyle/>
                    <a:p>
                      <a:pPr marR="180340" algn="just">
                        <a:lnSpc>
                          <a:spcPct val="115000"/>
                        </a:lnSpc>
                        <a:spcAft>
                          <a:spcPts val="600"/>
                        </a:spcAft>
                      </a:pPr>
                      <a:r>
                        <a:rPr lang="it-IT" sz="1400" b="0" dirty="0" smtClean="0">
                          <a:latin typeface="Arial" panose="020B0604020202020204" pitchFamily="34" charset="0"/>
                          <a:cs typeface="Arial" panose="020B0604020202020204" pitchFamily="34" charset="0"/>
                        </a:rPr>
                        <a:t>Avviso per la formazione di Assistenti Familiari</a:t>
                      </a:r>
                    </a:p>
                    <a:p>
                      <a:pPr marR="180340" algn="just">
                        <a:lnSpc>
                          <a:spcPct val="115000"/>
                        </a:lnSpc>
                        <a:spcAft>
                          <a:spcPts val="600"/>
                        </a:spcAft>
                      </a:pPr>
                      <a:r>
                        <a:rPr lang="it-IT" sz="1400" b="0" dirty="0" smtClean="0">
                          <a:latin typeface="Arial" panose="020B0604020202020204" pitchFamily="34" charset="0"/>
                          <a:cs typeface="Arial" panose="020B0604020202020204" pitchFamily="34" charset="0"/>
                        </a:rPr>
                        <a:t>Priorità 9.iv</a:t>
                      </a:r>
                      <a:r>
                        <a:rPr lang="it-IT" sz="1400" b="0" baseline="0" dirty="0" smtClean="0">
                          <a:latin typeface="Arial" panose="020B0604020202020204" pitchFamily="34" charset="0"/>
                          <a:cs typeface="Arial" panose="020B0604020202020204" pitchFamily="34" charset="0"/>
                        </a:rPr>
                        <a:t> - </a:t>
                      </a:r>
                      <a:r>
                        <a:rPr lang="it-IT" sz="1400" b="0" dirty="0" smtClean="0">
                          <a:latin typeface="Arial" panose="020B0604020202020204" pitchFamily="34" charset="0"/>
                          <a:cs typeface="Arial" panose="020B0604020202020204" pitchFamily="34" charset="0"/>
                        </a:rPr>
                        <a:t>Azione</a:t>
                      </a:r>
                      <a:r>
                        <a:rPr lang="it-IT" sz="1400" b="0" baseline="0" dirty="0" smtClean="0">
                          <a:latin typeface="Arial" panose="020B0604020202020204" pitchFamily="34" charset="0"/>
                          <a:cs typeface="Arial" panose="020B0604020202020204" pitchFamily="34" charset="0"/>
                        </a:rPr>
                        <a:t> 9.3</a:t>
                      </a:r>
                      <a:endParaRPr lang="it-IT" sz="1400" b="0" dirty="0" smtClean="0">
                        <a:latin typeface="Arial" panose="020B0604020202020204" pitchFamily="34" charset="0"/>
                        <a:cs typeface="Arial" panose="020B0604020202020204" pitchFamily="34" charset="0"/>
                      </a:endParaRPr>
                    </a:p>
                  </a:txBody>
                  <a:tcPr marL="91434" marR="91434" marT="45733" marB="45733" anchor="ctr">
                    <a:solidFill>
                      <a:schemeClr val="bg1"/>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1400" baseline="0" dirty="0" smtClean="0">
                          <a:latin typeface="Arial" panose="020B0604020202020204" pitchFamily="34" charset="0"/>
                          <a:cs typeface="Arial" panose="020B0604020202020204" pitchFamily="34" charset="0"/>
                        </a:rPr>
                        <a:t>Prevista per il prossimo luglio una nuova edizione dell’Avviso 17/2017, leggermente modificata sulla base dell’esperienza acquisita</a:t>
                      </a:r>
                      <a:endParaRPr lang="it-IT" sz="1400" b="0" dirty="0" smtClean="0">
                        <a:latin typeface="Arial" panose="020B0604020202020204" pitchFamily="34" charset="0"/>
                        <a:cs typeface="Arial" panose="020B0604020202020204" pitchFamily="34" charset="0"/>
                      </a:endParaRPr>
                    </a:p>
                  </a:txBody>
                  <a:tcPr marL="91434" marR="91434" marT="45733" marB="45733"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b="0" dirty="0" smtClean="0">
                          <a:latin typeface="Arial" panose="020B0604020202020204" pitchFamily="34" charset="0"/>
                          <a:cs typeface="Arial" panose="020B0604020202020204" pitchFamily="34" charset="0"/>
                        </a:rPr>
                        <a:t>€ 4.000.000,00</a:t>
                      </a:r>
                    </a:p>
                  </a:txBody>
                  <a:tcPr marL="91434" marR="91434" marT="45733" marB="45733" anchor="ctr">
                    <a:solidFill>
                      <a:schemeClr val="bg1"/>
                    </a:solidFill>
                  </a:tcPr>
                </a:tc>
                <a:extLst>
                  <a:ext uri="{0D108BD9-81ED-4DB2-BD59-A6C34878D82A}">
                    <a16:rowId xmlns:a16="http://schemas.microsoft.com/office/drawing/2014/main" val="10003"/>
                  </a:ext>
                </a:extLst>
              </a:tr>
              <a:tr h="1572855">
                <a:tc>
                  <a:txBody>
                    <a:bodyPr/>
                    <a:lstStyle/>
                    <a:p>
                      <a:pPr marL="0" marR="180340" indent="0" algn="just" defTabSz="914400" rtl="0" eaLnBrk="1" fontAlgn="auto" latinLnBrk="0" hangingPunct="1">
                        <a:lnSpc>
                          <a:spcPct val="115000"/>
                        </a:lnSpc>
                        <a:spcBef>
                          <a:spcPts val="0"/>
                        </a:spcBef>
                        <a:spcAft>
                          <a:spcPts val="600"/>
                        </a:spcAft>
                        <a:buClrTx/>
                        <a:buSzTx/>
                        <a:buFontTx/>
                        <a:buNone/>
                        <a:tabLst/>
                        <a:defRPr/>
                      </a:pPr>
                      <a:r>
                        <a:rPr lang="it-IT" sz="1400" dirty="0" smtClean="0">
                          <a:effectLst/>
                          <a:latin typeface="Arial" panose="020B0604020202020204" pitchFamily="34" charset="0"/>
                          <a:cs typeface="Arial" panose="020B0604020202020204" pitchFamily="34" charset="0"/>
                        </a:rPr>
                        <a:t>Sperimentazione del Sistema Informativo dei Servizi e delle prestazioni sociali</a:t>
                      </a:r>
                      <a:endParaRPr lang="it-IT" sz="1400" baseline="0" dirty="0" smtClean="0">
                        <a:effectLst/>
                        <a:latin typeface="Arial" panose="020B0604020202020204" pitchFamily="34" charset="0"/>
                        <a:cs typeface="Arial" panose="020B0604020202020204" pitchFamily="34" charset="0"/>
                      </a:endParaRPr>
                    </a:p>
                    <a:p>
                      <a:pPr marL="0" marR="180340" indent="0" algn="just" defTabSz="914400" rtl="0" eaLnBrk="1" fontAlgn="auto" latinLnBrk="0" hangingPunct="1">
                        <a:lnSpc>
                          <a:spcPct val="115000"/>
                        </a:lnSpc>
                        <a:spcBef>
                          <a:spcPts val="0"/>
                        </a:spcBef>
                        <a:spcAft>
                          <a:spcPts val="600"/>
                        </a:spcAft>
                        <a:buClrTx/>
                        <a:buSzTx/>
                        <a:buFontTx/>
                        <a:buNone/>
                        <a:tabLst/>
                        <a:defRPr/>
                      </a:pPr>
                      <a:r>
                        <a:rPr lang="it-IT" sz="1400" b="0" dirty="0" smtClean="0">
                          <a:latin typeface="Arial" panose="020B0604020202020204" pitchFamily="34" charset="0"/>
                          <a:cs typeface="Arial" panose="020B0604020202020204" pitchFamily="34" charset="0"/>
                        </a:rPr>
                        <a:t>Priorità 9.iv</a:t>
                      </a:r>
                      <a:r>
                        <a:rPr lang="it-IT" sz="1400" b="0" baseline="0" dirty="0" smtClean="0">
                          <a:latin typeface="Arial" panose="020B0604020202020204" pitchFamily="34" charset="0"/>
                          <a:cs typeface="Arial" panose="020B0604020202020204" pitchFamily="34" charset="0"/>
                        </a:rPr>
                        <a:t> - </a:t>
                      </a:r>
                      <a:r>
                        <a:rPr lang="it-IT" sz="1400" dirty="0" smtClean="0">
                          <a:effectLst/>
                          <a:latin typeface="Arial" panose="020B0604020202020204" pitchFamily="34" charset="0"/>
                          <a:cs typeface="Arial" panose="020B0604020202020204" pitchFamily="34" charset="0"/>
                        </a:rPr>
                        <a:t>Azione 9.3</a:t>
                      </a:r>
                      <a:endParaRPr lang="it-IT" sz="1400" b="0" dirty="0" smtClean="0">
                        <a:latin typeface="Arial" panose="020B0604020202020204" pitchFamily="34" charset="0"/>
                        <a:cs typeface="Arial" panose="020B0604020202020204" pitchFamily="34" charset="0"/>
                      </a:endParaRPr>
                    </a:p>
                  </a:txBody>
                  <a:tcPr marL="91434" marR="91434" marT="45733" marB="45733" anchor="ctr">
                    <a:solidFill>
                      <a:srgbClr val="EED3CF"/>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1400" dirty="0" smtClean="0">
                          <a:effectLst/>
                          <a:latin typeface="Arial" panose="020B0604020202020204" pitchFamily="34" charset="0"/>
                          <a:cs typeface="Arial" panose="020B0604020202020204" pitchFamily="34" charset="0"/>
                        </a:rPr>
                        <a:t>Avviate le interlocuzioni</a:t>
                      </a:r>
                      <a:r>
                        <a:rPr lang="it-IT" sz="1400" baseline="0" dirty="0" smtClean="0">
                          <a:effectLst/>
                          <a:latin typeface="Arial" panose="020B0604020202020204" pitchFamily="34" charset="0"/>
                          <a:cs typeface="Arial" panose="020B0604020202020204" pitchFamily="34" charset="0"/>
                        </a:rPr>
                        <a:t> per poter ricorrere ai soggetti selezionati secondo la procedura CONSIP.</a:t>
                      </a:r>
                      <a:endParaRPr lang="it-IT" sz="1400" dirty="0" smtClean="0">
                        <a:effectLst/>
                        <a:latin typeface="Arial" panose="020B0604020202020204" pitchFamily="34" charset="0"/>
                        <a:cs typeface="Arial" panose="020B0604020202020204" pitchFamily="34" charset="0"/>
                      </a:endParaRPr>
                    </a:p>
                  </a:txBody>
                  <a:tcPr marL="91434" marR="91434" marT="45733" marB="45733" anchor="ctr">
                    <a:solidFill>
                      <a:srgbClr val="EED3C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dirty="0" smtClean="0">
                          <a:effectLst/>
                          <a:latin typeface="Arial" panose="020B0604020202020204" pitchFamily="34" charset="0"/>
                          <a:cs typeface="Arial" panose="020B0604020202020204" pitchFamily="34" charset="0"/>
                        </a:rPr>
                        <a:t>€ 11.600.000,00</a:t>
                      </a:r>
                    </a:p>
                  </a:txBody>
                  <a:tcPr marL="91434" marR="91434" marT="45733" marB="45733" anchor="ctr">
                    <a:solidFill>
                      <a:srgbClr val="EED3CF"/>
                    </a:solidFill>
                  </a:tcPr>
                </a:tc>
                <a:extLst>
                  <a:ext uri="{0D108BD9-81ED-4DB2-BD59-A6C34878D82A}">
                    <a16:rowId xmlns:a16="http://schemas.microsoft.com/office/drawing/2014/main" val="10002"/>
                  </a:ext>
                </a:extLst>
              </a:tr>
            </a:tbl>
          </a:graphicData>
        </a:graphic>
      </p:graphicFrame>
      <p:sp>
        <p:nvSpPr>
          <p:cNvPr id="2" name="Segnaposto numero diapositiva 1"/>
          <p:cNvSpPr>
            <a:spLocks noGrp="1"/>
          </p:cNvSpPr>
          <p:nvPr>
            <p:ph type="sldNum" sz="quarter" idx="12"/>
          </p:nvPr>
        </p:nvSpPr>
        <p:spPr/>
        <p:txBody>
          <a:bodyPr/>
          <a:lstStyle/>
          <a:p>
            <a:fld id="{E8A12B40-A0DA-4D1A-A20A-71BF3E74F813}" type="slidenum">
              <a:rPr lang="en-GB" smtClean="0"/>
              <a:pPr/>
              <a:t>10</a:t>
            </a:fld>
            <a:endParaRPr lang="en-GB"/>
          </a:p>
        </p:txBody>
      </p:sp>
    </p:spTree>
    <p:extLst>
      <p:ext uri="{BB962C8B-B14F-4D97-AF65-F5344CB8AC3E}">
        <p14:creationId xmlns:p14="http://schemas.microsoft.com/office/powerpoint/2010/main" val="11653950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3" cstate="print"/>
          <a:srcRect t="26851" r="5627"/>
          <a:stretch>
            <a:fillRect/>
          </a:stretch>
        </p:blipFill>
        <p:spPr bwMode="auto">
          <a:xfrm>
            <a:off x="6588125" y="6309568"/>
            <a:ext cx="2232025" cy="431800"/>
          </a:xfrm>
          <a:prstGeom prst="rect">
            <a:avLst/>
          </a:prstGeom>
          <a:noFill/>
          <a:ln w="9525">
            <a:noFill/>
            <a:miter lim="800000"/>
            <a:headEnd/>
            <a:tailEnd/>
          </a:ln>
        </p:spPr>
      </p:pic>
      <p:sp>
        <p:nvSpPr>
          <p:cNvPr id="14" name="CasellaDiTesto 13"/>
          <p:cNvSpPr txBox="1"/>
          <p:nvPr/>
        </p:nvSpPr>
        <p:spPr>
          <a:xfrm>
            <a:off x="251520" y="1628800"/>
            <a:ext cx="7776864" cy="812530"/>
          </a:xfrm>
          <a:prstGeom prst="rect">
            <a:avLst/>
          </a:prstGeom>
          <a:noFill/>
        </p:spPr>
        <p:txBody>
          <a:bodyPr wrap="square">
            <a:spAutoFit/>
          </a:bodyPr>
          <a:lstStyle/>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it-IT" dirty="0">
              <a:solidFill>
                <a:srgbClr val="365F91"/>
              </a:solidFill>
              <a:latin typeface="Arial Black" panose="020B0A04020102020204" pitchFamily="34" charset="0"/>
              <a:ea typeface="ＭＳ Ｐゴシック" panose="020B0600070205080204" pitchFamily="34" charset="-128"/>
            </a:endParaRPr>
          </a:p>
          <a:p>
            <a:pPr eaLnBrk="1" hangingPunct="1">
              <a:defRPr/>
            </a:pPr>
            <a:endParaRPr lang="it-IT" dirty="0">
              <a:solidFill>
                <a:schemeClr val="tx1">
                  <a:lumMod val="65000"/>
                  <a:lumOff val="35000"/>
                </a:schemeClr>
              </a:solidFill>
            </a:endParaRPr>
          </a:p>
        </p:txBody>
      </p:sp>
      <p:pic>
        <p:nvPicPr>
          <p:cNvPr id="11" name="Immagine 10" descr="Proposta logo antropomorfo FSE SICILIA.png"/>
          <p:cNvPicPr>
            <a:picLocks noChangeAspect="1"/>
          </p:cNvPicPr>
          <p:nvPr/>
        </p:nvPicPr>
        <p:blipFill>
          <a:blip r:embed="rId4" cstate="print"/>
          <a:stretch>
            <a:fillRect/>
          </a:stretch>
        </p:blipFill>
        <p:spPr>
          <a:xfrm>
            <a:off x="6896" y="6292350"/>
            <a:ext cx="2108148" cy="576000"/>
          </a:xfrm>
          <a:prstGeom prst="rect">
            <a:avLst/>
          </a:prstGeom>
        </p:spPr>
      </p:pic>
      <p:sp>
        <p:nvSpPr>
          <p:cNvPr id="9" name="Content Placeholder 1"/>
          <p:cNvSpPr>
            <a:spLocks noGrp="1"/>
          </p:cNvSpPr>
          <p:nvPr>
            <p:ph sz="quarter" idx="10"/>
          </p:nvPr>
        </p:nvSpPr>
        <p:spPr>
          <a:xfrm>
            <a:off x="1187624" y="1124744"/>
            <a:ext cx="6768752" cy="4104456"/>
          </a:xfrm>
        </p:spPr>
        <p:txBody>
          <a:bodyPr anchor="ctr"/>
          <a:lstStyle/>
          <a:p>
            <a:pPr algn="ctr"/>
            <a:r>
              <a:rPr lang="en-GB" sz="2000" dirty="0" smtClean="0">
                <a:solidFill>
                  <a:srgbClr val="0066CC"/>
                </a:solidFill>
              </a:rPr>
              <a:t>PO FSE 2014-2020</a:t>
            </a:r>
          </a:p>
          <a:p>
            <a:pPr algn="ctr"/>
            <a:r>
              <a:rPr lang="en-GB" sz="2000" dirty="0" smtClean="0">
                <a:solidFill>
                  <a:srgbClr val="0066CC"/>
                </a:solidFill>
              </a:rPr>
              <a:t>ASSE 2 – OBIETTIVO TEMATICO 9</a:t>
            </a:r>
          </a:p>
          <a:p>
            <a:pPr algn="ctr"/>
            <a:endParaRPr lang="en-GB" sz="2000" dirty="0" smtClean="0">
              <a:solidFill>
                <a:srgbClr val="0066CC"/>
              </a:solidFill>
            </a:endParaRPr>
          </a:p>
          <a:p>
            <a:pPr algn="ctr"/>
            <a:r>
              <a:rPr lang="it-IT" sz="2000" dirty="0" smtClean="0">
                <a:solidFill>
                  <a:srgbClr val="0066CC"/>
                </a:solidFill>
              </a:rPr>
              <a:t>PARITÀ DI GENERE, PARI OPPORTUNITÀ E NON DISCRIMINAZIONE</a:t>
            </a:r>
            <a:endParaRPr lang="en-GB" sz="2000" dirty="0">
              <a:solidFill>
                <a:srgbClr val="0066CC"/>
              </a:solidFill>
            </a:endParaRPr>
          </a:p>
        </p:txBody>
      </p:sp>
      <p:sp>
        <p:nvSpPr>
          <p:cNvPr id="2" name="Segnaposto numero diapositiva 1"/>
          <p:cNvSpPr>
            <a:spLocks noGrp="1"/>
          </p:cNvSpPr>
          <p:nvPr>
            <p:ph type="sldNum" sz="quarter" idx="12"/>
          </p:nvPr>
        </p:nvSpPr>
        <p:spPr/>
        <p:txBody>
          <a:bodyPr/>
          <a:lstStyle/>
          <a:p>
            <a:fld id="{E8A12B40-A0DA-4D1A-A20A-71BF3E74F813}" type="slidenum">
              <a:rPr lang="en-GB" smtClean="0"/>
              <a:pPr/>
              <a:t>11</a:t>
            </a:fld>
            <a:endParaRPr lang="en-GB"/>
          </a:p>
        </p:txBody>
      </p:sp>
    </p:spTree>
    <p:extLst>
      <p:ext uri="{BB962C8B-B14F-4D97-AF65-F5344CB8AC3E}">
        <p14:creationId xmlns:p14="http://schemas.microsoft.com/office/powerpoint/2010/main" val="30898529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4" cstate="print"/>
          <a:srcRect t="26851" r="5627"/>
          <a:stretch>
            <a:fillRect/>
          </a:stretch>
        </p:blipFill>
        <p:spPr bwMode="auto">
          <a:xfrm>
            <a:off x="6588125" y="6309568"/>
            <a:ext cx="2232025" cy="431800"/>
          </a:xfrm>
          <a:prstGeom prst="rect">
            <a:avLst/>
          </a:prstGeom>
          <a:noFill/>
          <a:ln w="9525">
            <a:noFill/>
            <a:miter lim="800000"/>
            <a:headEnd/>
            <a:tailEnd/>
          </a:ln>
        </p:spPr>
      </p:pic>
      <p:sp>
        <p:nvSpPr>
          <p:cNvPr id="14" name="CasellaDiTesto 13"/>
          <p:cNvSpPr txBox="1"/>
          <p:nvPr/>
        </p:nvSpPr>
        <p:spPr>
          <a:xfrm>
            <a:off x="287016" y="1484784"/>
            <a:ext cx="8352928" cy="1323439"/>
          </a:xfrm>
          <a:prstGeom prst="rect">
            <a:avLst/>
          </a:prstGeom>
          <a:noFill/>
        </p:spPr>
        <p:txBody>
          <a:bodyPr wrap="square">
            <a:spAutoFit/>
          </a:bodyPr>
          <a:lstStyle/>
          <a:p>
            <a:pPr algn="just" eaLnBrk="1" hangingPunct="1">
              <a:defRPr/>
            </a:pPr>
            <a:r>
              <a:rPr lang="it-IT" sz="1600" b="0" dirty="0">
                <a:cs typeface="Arial" panose="020B0604020202020204" pitchFamily="34" charset="0"/>
              </a:rPr>
              <a:t>In coerenza con le indicazioni dei  Regolamenti di riferimento dei Fondi SIE per il periodo 2014-2020, in tutti </a:t>
            </a:r>
            <a:r>
              <a:rPr lang="it-IT" sz="1600" b="0" dirty="0" smtClean="0">
                <a:cs typeface="Arial" panose="020B0604020202020204" pitchFamily="34" charset="0"/>
              </a:rPr>
              <a:t>gli Avvisi pubblici emanati è presente un puntuale richiamo al rispetto dei principi orizzontali, con particolare riguardo alle  Pari Opportunità e Parità di genere, anche con riferimento ai criteri  di valutazione delle proposte progettuali. </a:t>
            </a:r>
          </a:p>
          <a:p>
            <a:pPr eaLnBrk="1" hangingPunct="1">
              <a:defRPr/>
            </a:pPr>
            <a:r>
              <a:rPr lang="it-IT" sz="1600" b="0" dirty="0" smtClean="0">
                <a:cs typeface="Arial" panose="020B0604020202020204" pitchFamily="34" charset="0"/>
              </a:rPr>
              <a:t>A seguire si riportano i relativi richiami per ogni singolo Avviso.</a:t>
            </a:r>
            <a:endParaRPr lang="it-IT" sz="1600" b="0" dirty="0">
              <a:cs typeface="Arial" panose="020B0604020202020204" pitchFamily="34" charset="0"/>
            </a:endParaRPr>
          </a:p>
        </p:txBody>
      </p:sp>
      <p:sp>
        <p:nvSpPr>
          <p:cNvPr id="7" name="CasellaDiTesto 6"/>
          <p:cNvSpPr txBox="1"/>
          <p:nvPr/>
        </p:nvSpPr>
        <p:spPr>
          <a:xfrm>
            <a:off x="287016" y="260648"/>
            <a:ext cx="8856984" cy="707886"/>
          </a:xfrm>
          <a:prstGeom prst="rect">
            <a:avLst/>
          </a:prstGeom>
          <a:noFill/>
        </p:spPr>
        <p:txBody>
          <a:bodyPr wrap="square" rtlCol="0">
            <a:spAutoFit/>
          </a:bodyPr>
          <a:lstStyle/>
          <a:p>
            <a:pPr algn="ctr"/>
            <a:r>
              <a:rPr lang="it-IT" sz="2000" dirty="0">
                <a:solidFill>
                  <a:srgbClr val="0066CC"/>
                </a:solidFill>
              </a:rPr>
              <a:t>PARITÀ DI GENERE, PARI OPPORTUNITÀ E </a:t>
            </a:r>
          </a:p>
          <a:p>
            <a:pPr algn="ctr"/>
            <a:r>
              <a:rPr lang="it-IT" sz="2000" dirty="0">
                <a:solidFill>
                  <a:srgbClr val="0066CC"/>
                </a:solidFill>
              </a:rPr>
              <a:t>NON </a:t>
            </a:r>
            <a:r>
              <a:rPr lang="it-IT" sz="2000" dirty="0" smtClean="0">
                <a:solidFill>
                  <a:srgbClr val="0066CC"/>
                </a:solidFill>
              </a:rPr>
              <a:t>DISCRIMINAZIONE</a:t>
            </a:r>
            <a:r>
              <a:rPr lang="it-IT" sz="2000" baseline="-25000" dirty="0" smtClean="0">
                <a:solidFill>
                  <a:srgbClr val="0066CC"/>
                </a:solidFill>
              </a:rPr>
              <a:t>(1)</a:t>
            </a:r>
            <a:endParaRPr lang="it-IT" sz="2000" dirty="0">
              <a:solidFill>
                <a:srgbClr val="0066CC"/>
              </a:solidFill>
            </a:endParaRPr>
          </a:p>
        </p:txBody>
      </p:sp>
      <p:pic>
        <p:nvPicPr>
          <p:cNvPr id="11" name="Immagine 10" descr="Proposta logo antropomorfo FSE SICILIA.png"/>
          <p:cNvPicPr>
            <a:picLocks noChangeAspect="1"/>
          </p:cNvPicPr>
          <p:nvPr/>
        </p:nvPicPr>
        <p:blipFill>
          <a:blip r:embed="rId5" cstate="print"/>
          <a:stretch>
            <a:fillRect/>
          </a:stretch>
        </p:blipFill>
        <p:spPr>
          <a:xfrm>
            <a:off x="6896" y="6292350"/>
            <a:ext cx="2108148" cy="576000"/>
          </a:xfrm>
          <a:prstGeom prst="rect">
            <a:avLst/>
          </a:prstGeom>
        </p:spPr>
      </p:pic>
      <p:graphicFrame>
        <p:nvGraphicFramePr>
          <p:cNvPr id="10" name="Tabella 9"/>
          <p:cNvGraphicFramePr>
            <a:graphicFrameLocks noGrp="1"/>
          </p:cNvGraphicFramePr>
          <p:nvPr>
            <p:extLst>
              <p:ext uri="{D42A27DB-BD31-4B8C-83A1-F6EECF244321}">
                <p14:modId xmlns:p14="http://schemas.microsoft.com/office/powerpoint/2010/main" val="2819598603"/>
              </p:ext>
            </p:extLst>
          </p:nvPr>
        </p:nvGraphicFramePr>
        <p:xfrm>
          <a:off x="322512" y="2962528"/>
          <a:ext cx="8317432" cy="3058760"/>
        </p:xfrm>
        <a:graphic>
          <a:graphicData uri="http://schemas.openxmlformats.org/drawingml/2006/table">
            <a:tbl>
              <a:tblPr firstRow="1" bandRow="1">
                <a:tableStyleId>{F5AB1C69-6EDB-4FF4-983F-18BD219EF322}</a:tableStyleId>
              </a:tblPr>
              <a:tblGrid>
                <a:gridCol w="1967023">
                  <a:extLst>
                    <a:ext uri="{9D8B030D-6E8A-4147-A177-3AD203B41FA5}">
                      <a16:colId xmlns:a16="http://schemas.microsoft.com/office/drawing/2014/main" val="20002"/>
                    </a:ext>
                  </a:extLst>
                </a:gridCol>
                <a:gridCol w="6350409">
                  <a:extLst>
                    <a:ext uri="{9D8B030D-6E8A-4147-A177-3AD203B41FA5}">
                      <a16:colId xmlns:a16="http://schemas.microsoft.com/office/drawing/2014/main" val="20001"/>
                    </a:ext>
                  </a:extLst>
                </a:gridCol>
              </a:tblGrid>
              <a:tr h="626066">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600" b="1" kern="1200" baseline="0" dirty="0" smtClean="0">
                          <a:solidFill>
                            <a:schemeClr val="bg1"/>
                          </a:solidFill>
                          <a:latin typeface="Arial" panose="020B0604020202020204" pitchFamily="34" charset="0"/>
                          <a:ea typeface="+mn-ea"/>
                          <a:cs typeface="Arial" panose="020B0604020202020204" pitchFamily="34" charset="0"/>
                        </a:rPr>
                        <a:t>Avviso n. 10/2016 per la presentazione di operazioni per l’inserimento socio-lavorativo dei soggetti in esecuzione penale</a:t>
                      </a:r>
                    </a:p>
                  </a:txBody>
                  <a:tcPr marL="91434" marR="91434" marT="45733" marB="45733" anchor="ctr">
                    <a:solidFill>
                      <a:srgbClr val="C06349"/>
                    </a:solidFill>
                  </a:tcPr>
                </a:tc>
                <a:tc hMerge="1">
                  <a:txBody>
                    <a:bodyPr/>
                    <a:lstStyle/>
                    <a:p>
                      <a:endParaRPr lang="it-IT"/>
                    </a:p>
                  </a:txBody>
                  <a:tcPr/>
                </a:tc>
                <a:extLst>
                  <a:ext uri="{0D108BD9-81ED-4DB2-BD59-A6C34878D82A}">
                    <a16:rowId xmlns:a16="http://schemas.microsoft.com/office/drawing/2014/main" val="10002"/>
                  </a:ext>
                </a:extLst>
              </a:tr>
              <a:tr h="329522">
                <a:tc>
                  <a:txBody>
                    <a:bodyPr/>
                    <a:lstStyle/>
                    <a:p>
                      <a:pPr algn="ctr"/>
                      <a:r>
                        <a:rPr lang="it-IT" sz="1400" b="1" dirty="0" smtClean="0">
                          <a:latin typeface="Arial" panose="020B0604020202020204" pitchFamily="34" charset="0"/>
                          <a:cs typeface="Arial" panose="020B0604020202020204" pitchFamily="34" charset="0"/>
                        </a:rPr>
                        <a:t>Riferimenti</a:t>
                      </a:r>
                      <a:endParaRPr lang="it-IT" sz="1400" b="1" dirty="0">
                        <a:latin typeface="Arial" panose="020B0604020202020204" pitchFamily="34" charset="0"/>
                        <a:cs typeface="Arial" panose="020B0604020202020204" pitchFamily="34" charset="0"/>
                      </a:endParaRPr>
                    </a:p>
                  </a:txBody>
                  <a:tcPr marL="91434" marR="91434" marT="45733" marB="45733" anchor="ctr">
                    <a:solidFill>
                      <a:srgbClr val="EED3CF"/>
                    </a:solidFill>
                  </a:tcPr>
                </a:tc>
                <a:tc>
                  <a:txBody>
                    <a:bodyPr/>
                    <a:lstStyle/>
                    <a:p>
                      <a:pPr algn="ctr"/>
                      <a:r>
                        <a:rPr lang="it-IT" sz="1400" b="1" baseline="0" dirty="0" smtClean="0">
                          <a:latin typeface="Arial" panose="020B0604020202020204" pitchFamily="34" charset="0"/>
                          <a:cs typeface="Arial" panose="020B0604020202020204" pitchFamily="34" charset="0"/>
                        </a:rPr>
                        <a:t>Descrizione</a:t>
                      </a:r>
                      <a:endParaRPr lang="it-IT" sz="1400" b="1" dirty="0">
                        <a:latin typeface="Arial" panose="020B0604020202020204" pitchFamily="34" charset="0"/>
                        <a:cs typeface="Arial" panose="020B0604020202020204" pitchFamily="34" charset="0"/>
                      </a:endParaRPr>
                    </a:p>
                  </a:txBody>
                  <a:tcPr marL="91434" marR="91434" marT="45733" marB="45733" anchor="ctr">
                    <a:solidFill>
                      <a:srgbClr val="EED3CF"/>
                    </a:solidFill>
                  </a:tcPr>
                </a:tc>
                <a:extLst>
                  <a:ext uri="{0D108BD9-81ED-4DB2-BD59-A6C34878D82A}">
                    <a16:rowId xmlns:a16="http://schemas.microsoft.com/office/drawing/2014/main" val="10000"/>
                  </a:ext>
                </a:extLst>
              </a:tr>
              <a:tr h="804702">
                <a:tc>
                  <a:txBody>
                    <a:bodyPr/>
                    <a:lstStyle/>
                    <a:p>
                      <a:pPr algn="l"/>
                      <a:r>
                        <a:rPr lang="it-IT" sz="1400" kern="1200" baseline="0" dirty="0" smtClean="0">
                          <a:solidFill>
                            <a:schemeClr val="dk1"/>
                          </a:solidFill>
                          <a:effectLst/>
                          <a:latin typeface="Arial" panose="020B0604020202020204" pitchFamily="34" charset="0"/>
                          <a:ea typeface="+mn-ea"/>
                          <a:cs typeface="Arial" panose="020B0604020202020204" pitchFamily="34" charset="0"/>
                        </a:rPr>
                        <a:t>ARTICOLO 8 - INDICAZIONI PER LA FORMULAZIONE DELLE PROPOSTE comma 2 </a:t>
                      </a:r>
                    </a:p>
                  </a:txBody>
                  <a:tcPr marL="91434" marR="91434" marT="45733" marB="45733" anchor="ctr">
                    <a:solidFill>
                      <a:schemeClr val="bg1"/>
                    </a:solidFill>
                  </a:tcPr>
                </a:tc>
                <a:tc>
                  <a:txBody>
                    <a:bodyPr/>
                    <a:lstStyle/>
                    <a:p>
                      <a:pPr marL="0" algn="l" defTabSz="914400" rtl="0" eaLnBrk="1" latinLnBrk="0" hangingPunct="1"/>
                      <a:r>
                        <a:rPr lang="it-IT" sz="1400" kern="1200" baseline="0" dirty="0" smtClean="0">
                          <a:solidFill>
                            <a:schemeClr val="dk1"/>
                          </a:solidFill>
                          <a:effectLst/>
                          <a:latin typeface="Arial" panose="020B0604020202020204" pitchFamily="34" charset="0"/>
                          <a:ea typeface="+mn-ea"/>
                          <a:cs typeface="Arial" panose="020B0604020202020204" pitchFamily="34" charset="0"/>
                        </a:rPr>
                        <a:t>(…) le proposte dovranno dimostrare di contribuire al perseguimento delle seguenti priorità trasversali, di cui al successivo Art. 19: </a:t>
                      </a:r>
                    </a:p>
                    <a:p>
                      <a:pPr marL="0" algn="l" defTabSz="914400" rtl="0" eaLnBrk="1" latinLnBrk="0" hangingPunct="1"/>
                      <a:r>
                        <a:rPr lang="it-IT" sz="1400" kern="1200" baseline="0" dirty="0" smtClean="0">
                          <a:solidFill>
                            <a:schemeClr val="dk1"/>
                          </a:solidFill>
                          <a:effectLst/>
                          <a:latin typeface="Arial" panose="020B0604020202020204" pitchFamily="34" charset="0"/>
                          <a:ea typeface="+mn-ea"/>
                          <a:cs typeface="Arial" panose="020B0604020202020204" pitchFamily="34" charset="0"/>
                        </a:rPr>
                        <a:t>− pari opportunità di genere e di contrasto ad ogni forma di discriminazione; </a:t>
                      </a:r>
                    </a:p>
                    <a:p>
                      <a:pPr marL="0" algn="l" defTabSz="914400" rtl="0" eaLnBrk="1" latinLnBrk="0" hangingPunct="1"/>
                      <a:r>
                        <a:rPr lang="it-IT" sz="1400" kern="1200" baseline="0" dirty="0" smtClean="0">
                          <a:solidFill>
                            <a:schemeClr val="dk1"/>
                          </a:solidFill>
                          <a:effectLst/>
                          <a:latin typeface="Arial" panose="020B0604020202020204" pitchFamily="34" charset="0"/>
                          <a:ea typeface="+mn-ea"/>
                          <a:cs typeface="Arial" panose="020B0604020202020204" pitchFamily="34" charset="0"/>
                        </a:rPr>
                        <a:t>− sviluppo sostenibile. </a:t>
                      </a:r>
                    </a:p>
                  </a:txBody>
                  <a:tcPr marL="91434" marR="91434" marT="45733" marB="45733" anchor="ctr">
                    <a:solidFill>
                      <a:schemeClr val="bg1"/>
                    </a:solidFill>
                  </a:tcPr>
                </a:tc>
                <a:extLst>
                  <a:ext uri="{0D108BD9-81ED-4DB2-BD59-A6C34878D82A}">
                    <a16:rowId xmlns:a16="http://schemas.microsoft.com/office/drawing/2014/main" val="10001"/>
                  </a:ext>
                </a:extLst>
              </a:tr>
              <a:tr h="8047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kern="1200" baseline="0" dirty="0" smtClean="0">
                          <a:solidFill>
                            <a:schemeClr val="dk1"/>
                          </a:solidFill>
                          <a:effectLst/>
                          <a:latin typeface="Arial" panose="020B0604020202020204" pitchFamily="34" charset="0"/>
                          <a:ea typeface="+mn-ea"/>
                          <a:cs typeface="Arial" panose="020B0604020202020204" pitchFamily="34" charset="0"/>
                        </a:rPr>
                        <a:t>ARTICOLO 19.PRINCIPI ORIZZONTALI, comma 2</a:t>
                      </a:r>
                    </a:p>
                  </a:txBody>
                  <a:tcPr marL="91434" marR="91434" marT="45733" marB="45733" anchor="ctr">
                    <a:solidFill>
                      <a:srgbClr val="EED3CF"/>
                    </a:solidFill>
                  </a:tcPr>
                </a:tc>
                <a:tc>
                  <a:txBody>
                    <a:bodyPr/>
                    <a:lstStyle/>
                    <a:p>
                      <a:pPr marL="0" algn="l" defTabSz="914400" rtl="0" eaLnBrk="1" latinLnBrk="0" hangingPunct="1"/>
                      <a:r>
                        <a:rPr lang="it-IT" sz="1400" kern="1200" baseline="0" dirty="0" smtClean="0">
                          <a:solidFill>
                            <a:schemeClr val="dk1"/>
                          </a:solidFill>
                          <a:effectLst/>
                          <a:latin typeface="Arial" panose="020B0604020202020204" pitchFamily="34" charset="0"/>
                          <a:ea typeface="+mn-ea"/>
                          <a:cs typeface="Arial" panose="020B0604020202020204" pitchFamily="34" charset="0"/>
                        </a:rPr>
                        <a:t>(…) le proposte dovranno dimostrare di contribuire al perseguimento delle seguenti priorità trasversali, di cui al successivo Art. 19: </a:t>
                      </a:r>
                    </a:p>
                    <a:p>
                      <a:pPr marL="0" algn="l" defTabSz="914400" rtl="0" eaLnBrk="1" latinLnBrk="0" hangingPunct="1"/>
                      <a:r>
                        <a:rPr lang="it-IT" sz="1400" kern="1200" baseline="0" dirty="0" smtClean="0">
                          <a:solidFill>
                            <a:schemeClr val="dk1"/>
                          </a:solidFill>
                          <a:effectLst/>
                          <a:latin typeface="Arial" panose="020B0604020202020204" pitchFamily="34" charset="0"/>
                          <a:ea typeface="+mn-ea"/>
                          <a:cs typeface="Arial" panose="020B0604020202020204" pitchFamily="34" charset="0"/>
                        </a:rPr>
                        <a:t>− pari opportunità di genere e di contrasto ad ogni forma di discriminazione; </a:t>
                      </a:r>
                    </a:p>
                    <a:p>
                      <a:pPr marL="0" algn="l" defTabSz="914400" rtl="0" eaLnBrk="1" latinLnBrk="0" hangingPunct="1"/>
                      <a:r>
                        <a:rPr lang="it-IT" sz="1400" kern="1200" baseline="0" dirty="0" smtClean="0">
                          <a:solidFill>
                            <a:schemeClr val="dk1"/>
                          </a:solidFill>
                          <a:effectLst/>
                          <a:latin typeface="Arial" panose="020B0604020202020204" pitchFamily="34" charset="0"/>
                          <a:ea typeface="+mn-ea"/>
                          <a:cs typeface="Arial" panose="020B0604020202020204" pitchFamily="34" charset="0"/>
                        </a:rPr>
                        <a:t>− sviluppo sostenibile. </a:t>
                      </a:r>
                      <a:endParaRPr lang="it-IT" sz="1400" kern="1200" baseline="0" dirty="0" smtClean="0">
                        <a:solidFill>
                          <a:schemeClr val="dk1"/>
                        </a:solidFill>
                        <a:latin typeface="Arial" panose="020B0604020202020204" pitchFamily="34" charset="0"/>
                        <a:ea typeface="+mn-ea"/>
                        <a:cs typeface="Arial" panose="020B0604020202020204" pitchFamily="34" charset="0"/>
                      </a:endParaRPr>
                    </a:p>
                  </a:txBody>
                  <a:tcPr marL="91434" marR="91434" marT="45733" marB="45733" anchor="ctr">
                    <a:solidFill>
                      <a:srgbClr val="EED3CF"/>
                    </a:solidFill>
                  </a:tcPr>
                </a:tc>
                <a:extLst>
                  <a:ext uri="{0D108BD9-81ED-4DB2-BD59-A6C34878D82A}">
                    <a16:rowId xmlns:a16="http://schemas.microsoft.com/office/drawing/2014/main" val="10003"/>
                  </a:ext>
                </a:extLst>
              </a:tr>
            </a:tbl>
          </a:graphicData>
        </a:graphic>
      </p:graphicFrame>
      <p:sp>
        <p:nvSpPr>
          <p:cNvPr id="5" name="Segnaposto numero diapositiva 4"/>
          <p:cNvSpPr>
            <a:spLocks noGrp="1"/>
          </p:cNvSpPr>
          <p:nvPr>
            <p:ph type="sldNum" sz="quarter" idx="12"/>
          </p:nvPr>
        </p:nvSpPr>
        <p:spPr/>
        <p:txBody>
          <a:bodyPr/>
          <a:lstStyle/>
          <a:p>
            <a:fld id="{E8A12B40-A0DA-4D1A-A20A-71BF3E74F813}" type="slidenum">
              <a:rPr lang="en-GB" smtClean="0"/>
              <a:pPr/>
              <a:t>12</a:t>
            </a:fld>
            <a:endParaRPr lang="en-GB"/>
          </a:p>
        </p:txBody>
      </p:sp>
    </p:spTree>
    <p:extLst>
      <p:ext uri="{BB962C8B-B14F-4D97-AF65-F5344CB8AC3E}">
        <p14:creationId xmlns:p14="http://schemas.microsoft.com/office/powerpoint/2010/main" val="5197142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3" cstate="print"/>
          <a:srcRect t="26851" r="5627"/>
          <a:stretch>
            <a:fillRect/>
          </a:stretch>
        </p:blipFill>
        <p:spPr bwMode="auto">
          <a:xfrm>
            <a:off x="6588125" y="6309568"/>
            <a:ext cx="2232025" cy="431800"/>
          </a:xfrm>
          <a:prstGeom prst="rect">
            <a:avLst/>
          </a:prstGeom>
          <a:noFill/>
          <a:ln w="9525">
            <a:noFill/>
            <a:miter lim="800000"/>
            <a:headEnd/>
            <a:tailEnd/>
          </a:ln>
        </p:spPr>
      </p:pic>
      <p:sp>
        <p:nvSpPr>
          <p:cNvPr id="14" name="CasellaDiTesto 13"/>
          <p:cNvSpPr txBox="1"/>
          <p:nvPr/>
        </p:nvSpPr>
        <p:spPr>
          <a:xfrm>
            <a:off x="251520" y="1628800"/>
            <a:ext cx="7776864" cy="812530"/>
          </a:xfrm>
          <a:prstGeom prst="rect">
            <a:avLst/>
          </a:prstGeom>
          <a:noFill/>
        </p:spPr>
        <p:txBody>
          <a:bodyPr wrap="square">
            <a:spAutoFit/>
          </a:bodyPr>
          <a:lstStyle/>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it-IT" dirty="0">
              <a:solidFill>
                <a:srgbClr val="365F91"/>
              </a:solidFill>
              <a:latin typeface="Arial Black" panose="020B0A04020102020204" pitchFamily="34" charset="0"/>
              <a:ea typeface="ＭＳ Ｐゴシック" panose="020B0600070205080204" pitchFamily="34" charset="-128"/>
            </a:endParaRPr>
          </a:p>
          <a:p>
            <a:pPr eaLnBrk="1" hangingPunct="1">
              <a:defRPr/>
            </a:pPr>
            <a:endParaRPr lang="it-IT" dirty="0">
              <a:solidFill>
                <a:prstClr val="black">
                  <a:lumMod val="65000"/>
                  <a:lumOff val="35000"/>
                </a:prstClr>
              </a:solidFill>
            </a:endParaRPr>
          </a:p>
        </p:txBody>
      </p:sp>
      <p:sp>
        <p:nvSpPr>
          <p:cNvPr id="7" name="CasellaDiTesto 6"/>
          <p:cNvSpPr txBox="1"/>
          <p:nvPr/>
        </p:nvSpPr>
        <p:spPr>
          <a:xfrm>
            <a:off x="287016" y="260648"/>
            <a:ext cx="8856984" cy="707886"/>
          </a:xfrm>
          <a:prstGeom prst="rect">
            <a:avLst/>
          </a:prstGeom>
          <a:noFill/>
        </p:spPr>
        <p:txBody>
          <a:bodyPr wrap="square" rtlCol="0">
            <a:spAutoFit/>
          </a:bodyPr>
          <a:lstStyle/>
          <a:p>
            <a:pPr algn="ctr"/>
            <a:r>
              <a:rPr lang="it-IT" sz="2000" dirty="0">
                <a:solidFill>
                  <a:srgbClr val="0066CC"/>
                </a:solidFill>
              </a:rPr>
              <a:t>PARITÀ DI GENERE, PARI OPPORTUNITÀ E </a:t>
            </a:r>
            <a:endParaRPr lang="it-IT" sz="2000" dirty="0" smtClean="0">
              <a:solidFill>
                <a:srgbClr val="0066CC"/>
              </a:solidFill>
            </a:endParaRPr>
          </a:p>
          <a:p>
            <a:pPr algn="ctr"/>
            <a:r>
              <a:rPr lang="it-IT" sz="2000" dirty="0" smtClean="0">
                <a:solidFill>
                  <a:srgbClr val="0066CC"/>
                </a:solidFill>
              </a:rPr>
              <a:t>NON DISCRIMINAZIONE</a:t>
            </a:r>
            <a:r>
              <a:rPr lang="it-IT" sz="2000" baseline="-25000" dirty="0" smtClean="0">
                <a:solidFill>
                  <a:srgbClr val="0066CC"/>
                </a:solidFill>
              </a:rPr>
              <a:t>(2)</a:t>
            </a:r>
            <a:endParaRPr lang="it-IT" sz="2000" dirty="0">
              <a:solidFill>
                <a:srgbClr val="0066CC"/>
              </a:solidFill>
            </a:endParaRPr>
          </a:p>
        </p:txBody>
      </p:sp>
      <p:pic>
        <p:nvPicPr>
          <p:cNvPr id="11" name="Immagine 10" descr="Proposta logo antropomorfo FSE SICILIA.png"/>
          <p:cNvPicPr>
            <a:picLocks noChangeAspect="1"/>
          </p:cNvPicPr>
          <p:nvPr/>
        </p:nvPicPr>
        <p:blipFill>
          <a:blip r:embed="rId4" cstate="print"/>
          <a:stretch>
            <a:fillRect/>
          </a:stretch>
        </p:blipFill>
        <p:spPr>
          <a:xfrm>
            <a:off x="6896" y="6292350"/>
            <a:ext cx="2108148" cy="576000"/>
          </a:xfrm>
          <a:prstGeom prst="rect">
            <a:avLst/>
          </a:prstGeom>
        </p:spPr>
      </p:pic>
      <p:graphicFrame>
        <p:nvGraphicFramePr>
          <p:cNvPr id="10" name="Tabella 9"/>
          <p:cNvGraphicFramePr>
            <a:graphicFrameLocks noGrp="1"/>
          </p:cNvGraphicFramePr>
          <p:nvPr>
            <p:extLst>
              <p:ext uri="{D42A27DB-BD31-4B8C-83A1-F6EECF244321}">
                <p14:modId xmlns:p14="http://schemas.microsoft.com/office/powerpoint/2010/main" val="776553265"/>
              </p:ext>
            </p:extLst>
          </p:nvPr>
        </p:nvGraphicFramePr>
        <p:xfrm>
          <a:off x="395536" y="1340768"/>
          <a:ext cx="8143045" cy="4928190"/>
        </p:xfrm>
        <a:graphic>
          <a:graphicData uri="http://schemas.openxmlformats.org/drawingml/2006/table">
            <a:tbl>
              <a:tblPr firstRow="1" bandRow="1">
                <a:tableStyleId>{F5AB1C69-6EDB-4FF4-983F-18BD219EF322}</a:tableStyleId>
              </a:tblPr>
              <a:tblGrid>
                <a:gridCol w="1584176">
                  <a:extLst>
                    <a:ext uri="{9D8B030D-6E8A-4147-A177-3AD203B41FA5}">
                      <a16:colId xmlns:a16="http://schemas.microsoft.com/office/drawing/2014/main" val="20002"/>
                    </a:ext>
                  </a:extLst>
                </a:gridCol>
                <a:gridCol w="6558869">
                  <a:extLst>
                    <a:ext uri="{9D8B030D-6E8A-4147-A177-3AD203B41FA5}">
                      <a16:colId xmlns:a16="http://schemas.microsoft.com/office/drawing/2014/main" val="20001"/>
                    </a:ext>
                  </a:extLst>
                </a:gridCol>
              </a:tblGrid>
              <a:tr h="406656">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400" b="1" kern="1200" baseline="0" dirty="0" smtClean="0">
                          <a:solidFill>
                            <a:schemeClr val="bg1"/>
                          </a:solidFill>
                          <a:latin typeface="Arial" panose="020B0604020202020204" pitchFamily="34" charset="0"/>
                          <a:ea typeface="+mn-ea"/>
                          <a:cs typeface="Arial" panose="020B0604020202020204" pitchFamily="34" charset="0"/>
                        </a:rPr>
                        <a:t>Avviso n. 17/2017 per la realizzazione di percorsi per la formazione di assistenti familiari</a:t>
                      </a:r>
                    </a:p>
                  </a:txBody>
                  <a:tcPr marL="91434" marR="91434" marT="45733" marB="45733" anchor="ctr">
                    <a:solidFill>
                      <a:srgbClr val="C06349"/>
                    </a:solidFill>
                  </a:tcPr>
                </a:tc>
                <a:tc hMerge="1">
                  <a:txBody>
                    <a:bodyPr/>
                    <a:lstStyle/>
                    <a:p>
                      <a:endParaRPr lang="it-IT"/>
                    </a:p>
                  </a:txBody>
                  <a:tcPr/>
                </a:tc>
                <a:extLst>
                  <a:ext uri="{0D108BD9-81ED-4DB2-BD59-A6C34878D82A}">
                    <a16:rowId xmlns:a16="http://schemas.microsoft.com/office/drawing/2014/main" val="10000"/>
                  </a:ext>
                </a:extLst>
              </a:tr>
              <a:tr h="406656">
                <a:tc>
                  <a:txBody>
                    <a:bodyPr/>
                    <a:lstStyle/>
                    <a:p>
                      <a:pPr algn="ctr"/>
                      <a:r>
                        <a:rPr lang="it-IT" sz="1400" b="1" dirty="0" smtClean="0">
                          <a:latin typeface="Arial" panose="020B0604020202020204" pitchFamily="34" charset="0"/>
                          <a:cs typeface="Arial" panose="020B0604020202020204" pitchFamily="34" charset="0"/>
                        </a:rPr>
                        <a:t>Riferimenti</a:t>
                      </a:r>
                      <a:endParaRPr lang="it-IT" sz="1400" b="1" dirty="0">
                        <a:latin typeface="Arial" panose="020B0604020202020204" pitchFamily="34" charset="0"/>
                        <a:cs typeface="Arial" panose="020B0604020202020204" pitchFamily="34" charset="0"/>
                      </a:endParaRPr>
                    </a:p>
                  </a:txBody>
                  <a:tcPr marL="91434" marR="91434" marT="45733" marB="45733" anchor="ctr">
                    <a:solidFill>
                      <a:srgbClr val="EED3CF"/>
                    </a:solidFill>
                  </a:tcPr>
                </a:tc>
                <a:tc>
                  <a:txBody>
                    <a:bodyPr/>
                    <a:lstStyle/>
                    <a:p>
                      <a:pPr algn="ctr"/>
                      <a:r>
                        <a:rPr lang="it-IT" sz="1400" b="1" baseline="0" dirty="0" smtClean="0">
                          <a:latin typeface="Arial" panose="020B0604020202020204" pitchFamily="34" charset="0"/>
                          <a:cs typeface="Arial" panose="020B0604020202020204" pitchFamily="34" charset="0"/>
                        </a:rPr>
                        <a:t>Descrizione</a:t>
                      </a:r>
                      <a:endParaRPr lang="it-IT" sz="1400" b="1" dirty="0">
                        <a:latin typeface="Arial" panose="020B0604020202020204" pitchFamily="34" charset="0"/>
                        <a:cs typeface="Arial" panose="020B0604020202020204" pitchFamily="34" charset="0"/>
                      </a:endParaRPr>
                    </a:p>
                  </a:txBody>
                  <a:tcPr marL="91434" marR="91434" marT="45733" marB="45733" anchor="ctr">
                    <a:solidFill>
                      <a:srgbClr val="EED3CF"/>
                    </a:solidFill>
                  </a:tcPr>
                </a:tc>
                <a:extLst>
                  <a:ext uri="{0D108BD9-81ED-4DB2-BD59-A6C34878D82A}">
                    <a16:rowId xmlns:a16="http://schemas.microsoft.com/office/drawing/2014/main" val="10001"/>
                  </a:ext>
                </a:extLst>
              </a:tr>
              <a:tr h="1423189">
                <a:tc>
                  <a:txBody>
                    <a:bodyPr/>
                    <a:lstStyle/>
                    <a:p>
                      <a:pPr algn="l"/>
                      <a:r>
                        <a:rPr lang="it-IT" sz="1400" kern="1200" baseline="0" dirty="0" smtClean="0">
                          <a:solidFill>
                            <a:schemeClr val="dk1"/>
                          </a:solidFill>
                          <a:effectLst/>
                          <a:latin typeface="Arial" panose="020B0604020202020204" pitchFamily="34" charset="0"/>
                          <a:ea typeface="+mn-ea"/>
                          <a:cs typeface="Arial" panose="020B0604020202020204" pitchFamily="34" charset="0"/>
                        </a:rPr>
                        <a:t>ARTICOLO 7 INDICAZIONI PER LA FORMULAZIONE DELLA PROPOSTA , comma 4</a:t>
                      </a:r>
                    </a:p>
                  </a:txBody>
                  <a:tcPr marL="91434" marR="91434" marT="45733" marB="45733" anchor="ctr">
                    <a:noFill/>
                  </a:tcPr>
                </a:tc>
                <a:tc>
                  <a:txBody>
                    <a:bodyPr/>
                    <a:lstStyle/>
                    <a:p>
                      <a:pPr marL="0" algn="just" defTabSz="914400" rtl="0" eaLnBrk="1" latinLnBrk="0" hangingPunct="1"/>
                      <a:r>
                        <a:rPr lang="it-IT" sz="1400" kern="1200" baseline="0" dirty="0" smtClean="0">
                          <a:solidFill>
                            <a:schemeClr val="dk1"/>
                          </a:solidFill>
                          <a:effectLst/>
                          <a:latin typeface="Arial" panose="020B0604020202020204" pitchFamily="34" charset="0"/>
                          <a:ea typeface="+mn-ea"/>
                          <a:cs typeface="Arial" panose="020B0604020202020204" pitchFamily="34" charset="0"/>
                        </a:rPr>
                        <a:t>(…) le proposte progettuali dovranno dimostrare di contribuire al perseguimento dei principi orizzontali, di cui al successivo art. 17, di seguito indicate: </a:t>
                      </a:r>
                    </a:p>
                    <a:p>
                      <a:pPr marL="171450" indent="-171450" algn="just" defTabSz="914400" rtl="0" eaLnBrk="1" latinLnBrk="0" hangingPunct="1">
                        <a:buFontTx/>
                        <a:buChar char="-"/>
                      </a:pPr>
                      <a:r>
                        <a:rPr lang="it-IT" sz="1400" kern="1200" baseline="0" dirty="0" smtClean="0">
                          <a:solidFill>
                            <a:schemeClr val="dk1"/>
                          </a:solidFill>
                          <a:effectLst/>
                          <a:latin typeface="Arial" panose="020B0604020202020204" pitchFamily="34" charset="0"/>
                          <a:ea typeface="+mn-ea"/>
                          <a:cs typeface="Arial" panose="020B0604020202020204" pitchFamily="34" charset="0"/>
                        </a:rPr>
                        <a:t>parità tra uomini e donne; </a:t>
                      </a:r>
                    </a:p>
                    <a:p>
                      <a:pPr marL="171450" indent="-171450" algn="just" defTabSz="914400" rtl="0" eaLnBrk="1" latinLnBrk="0" hangingPunct="1">
                        <a:buFontTx/>
                        <a:buChar char="-"/>
                      </a:pPr>
                      <a:r>
                        <a:rPr lang="it-IT" sz="1400" kern="1200" baseline="0" dirty="0" smtClean="0">
                          <a:solidFill>
                            <a:schemeClr val="dk1"/>
                          </a:solidFill>
                          <a:effectLst/>
                          <a:latin typeface="Arial" panose="020B0604020202020204" pitchFamily="34" charset="0"/>
                          <a:ea typeface="+mn-ea"/>
                          <a:cs typeface="Arial" panose="020B0604020202020204" pitchFamily="34" charset="0"/>
                        </a:rPr>
                        <a:t>pari opportunità e non discriminazione; </a:t>
                      </a:r>
                    </a:p>
                    <a:p>
                      <a:pPr marL="171450" indent="-171450" algn="just" defTabSz="914400" rtl="0" eaLnBrk="1" latinLnBrk="0" hangingPunct="1">
                        <a:buFontTx/>
                        <a:buChar char="-"/>
                      </a:pPr>
                      <a:r>
                        <a:rPr lang="it-IT" sz="1400" kern="1200" baseline="0" dirty="0" smtClean="0">
                          <a:solidFill>
                            <a:schemeClr val="dk1"/>
                          </a:solidFill>
                          <a:effectLst/>
                          <a:latin typeface="Arial" panose="020B0604020202020204" pitchFamily="34" charset="0"/>
                          <a:ea typeface="+mn-ea"/>
                          <a:cs typeface="Arial" panose="020B0604020202020204" pitchFamily="34" charset="0"/>
                        </a:rPr>
                        <a:t>sviluppo sostenibile.</a:t>
                      </a:r>
                    </a:p>
                  </a:txBody>
                  <a:tcPr marL="91434" marR="91434" marT="45733" marB="45733" anchor="ctr">
                    <a:noFill/>
                  </a:tcPr>
                </a:tc>
                <a:extLst>
                  <a:ext uri="{0D108BD9-81ED-4DB2-BD59-A6C34878D82A}">
                    <a16:rowId xmlns:a16="http://schemas.microsoft.com/office/drawing/2014/main" val="10002"/>
                  </a:ext>
                </a:extLst>
              </a:tr>
              <a:tr h="11690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kern="1200" baseline="0" dirty="0" smtClean="0">
                          <a:solidFill>
                            <a:schemeClr val="dk1"/>
                          </a:solidFill>
                          <a:effectLst/>
                          <a:latin typeface="Arial" panose="020B0604020202020204" pitchFamily="34" charset="0"/>
                          <a:ea typeface="+mn-ea"/>
                          <a:cs typeface="Arial" panose="020B0604020202020204" pitchFamily="34" charset="0"/>
                        </a:rPr>
                        <a:t>ARTICOLO 9 ISTRUTTORIA E VALUTAZIONE DELLE PROPOSTE , punto 9.3 Valutazione</a:t>
                      </a:r>
                    </a:p>
                  </a:txBody>
                  <a:tcPr marL="91434" marR="91434" marT="45733" marB="45733" anchor="ctr">
                    <a:solidFill>
                      <a:srgbClr val="EED3CF"/>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400" kern="1200" baseline="0" dirty="0" smtClean="0">
                          <a:solidFill>
                            <a:schemeClr val="dk1"/>
                          </a:solidFill>
                          <a:effectLst/>
                          <a:latin typeface="Arial" panose="020B0604020202020204" pitchFamily="34" charset="0"/>
                          <a:ea typeface="+mn-ea"/>
                          <a:cs typeface="Arial" panose="020B0604020202020204" pitchFamily="34" charset="0"/>
                        </a:rPr>
                        <a:t>Criterio di Valutazione C.2 Adeguatezza degli strumenti e delle modalità attuative volti a promuovere il rispetto e il rafforzamento dei principi di pari opportunità e non discriminazione e di parità di genere </a:t>
                      </a:r>
                    </a:p>
                  </a:txBody>
                  <a:tcPr marL="91434" marR="91434" marT="45733" marB="45733" anchor="ctr">
                    <a:solidFill>
                      <a:srgbClr val="EED3CF"/>
                    </a:solidFill>
                  </a:tcPr>
                </a:tc>
                <a:extLst>
                  <a:ext uri="{0D108BD9-81ED-4DB2-BD59-A6C34878D82A}">
                    <a16:rowId xmlns:a16="http://schemas.microsoft.com/office/drawing/2014/main" val="10003"/>
                  </a:ext>
                </a:extLst>
              </a:tr>
              <a:tr h="9149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kern="1200" baseline="0" dirty="0" smtClean="0">
                          <a:solidFill>
                            <a:schemeClr val="dk1"/>
                          </a:solidFill>
                          <a:effectLst/>
                          <a:latin typeface="Arial" panose="020B0604020202020204" pitchFamily="34" charset="0"/>
                          <a:ea typeface="+mn-ea"/>
                          <a:cs typeface="Arial" panose="020B0604020202020204" pitchFamily="34" charset="0"/>
                        </a:rPr>
                        <a:t>ARTICOLO 17 PRINCIPI ORIZZONTALI, comma 2 </a:t>
                      </a:r>
                    </a:p>
                  </a:txBody>
                  <a:tcPr marL="91434" marR="91434" marT="45733" marB="45733" anchor="ctr">
                    <a:no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400" kern="1200" baseline="0" dirty="0" smtClean="0">
                          <a:solidFill>
                            <a:schemeClr val="dk1"/>
                          </a:solidFill>
                          <a:effectLst/>
                          <a:latin typeface="Arial" panose="020B0604020202020204" pitchFamily="34" charset="0"/>
                          <a:ea typeface="+mn-ea"/>
                          <a:cs typeface="Arial" panose="020B0604020202020204" pitchFamily="34" charset="0"/>
                        </a:rPr>
                        <a:t>I soggetti proponenti sono tenuti ad indicare nelle proposte progettuali presentate come intendono contrastare forme di discriminazione per ragioni di razza, genere, religione, età, disabilità, al fine di garantire pari possibilità di accesso alle attività formative che intendono attuare. </a:t>
                      </a:r>
                    </a:p>
                  </a:txBody>
                  <a:tcPr marL="91434" marR="91434" marT="45733" marB="45733" anchor="ctr">
                    <a:noFill/>
                  </a:tcPr>
                </a:tc>
                <a:extLst>
                  <a:ext uri="{0D108BD9-81ED-4DB2-BD59-A6C34878D82A}">
                    <a16:rowId xmlns:a16="http://schemas.microsoft.com/office/drawing/2014/main" val="10004"/>
                  </a:ext>
                </a:extLst>
              </a:tr>
            </a:tbl>
          </a:graphicData>
        </a:graphic>
      </p:graphicFrame>
      <p:sp>
        <p:nvSpPr>
          <p:cNvPr id="3" name="Segnaposto numero diapositiva 2"/>
          <p:cNvSpPr>
            <a:spLocks noGrp="1"/>
          </p:cNvSpPr>
          <p:nvPr>
            <p:ph type="sldNum" sz="quarter" idx="12"/>
          </p:nvPr>
        </p:nvSpPr>
        <p:spPr/>
        <p:txBody>
          <a:bodyPr/>
          <a:lstStyle/>
          <a:p>
            <a:fld id="{E8A12B40-A0DA-4D1A-A20A-71BF3E74F813}" type="slidenum">
              <a:rPr lang="en-GB" smtClean="0"/>
              <a:pPr/>
              <a:t>13</a:t>
            </a:fld>
            <a:endParaRPr lang="en-GB"/>
          </a:p>
        </p:txBody>
      </p:sp>
    </p:spTree>
    <p:extLst>
      <p:ext uri="{BB962C8B-B14F-4D97-AF65-F5344CB8AC3E}">
        <p14:creationId xmlns:p14="http://schemas.microsoft.com/office/powerpoint/2010/main" val="40077268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3" cstate="print"/>
          <a:srcRect t="26851" r="5627"/>
          <a:stretch>
            <a:fillRect/>
          </a:stretch>
        </p:blipFill>
        <p:spPr bwMode="auto">
          <a:xfrm>
            <a:off x="6588125" y="6309568"/>
            <a:ext cx="2232025" cy="431800"/>
          </a:xfrm>
          <a:prstGeom prst="rect">
            <a:avLst/>
          </a:prstGeom>
          <a:noFill/>
          <a:ln w="9525">
            <a:noFill/>
            <a:miter lim="800000"/>
            <a:headEnd/>
            <a:tailEnd/>
          </a:ln>
        </p:spPr>
      </p:pic>
      <p:sp>
        <p:nvSpPr>
          <p:cNvPr id="14" name="CasellaDiTesto 13"/>
          <p:cNvSpPr txBox="1"/>
          <p:nvPr/>
        </p:nvSpPr>
        <p:spPr>
          <a:xfrm>
            <a:off x="251520" y="1628800"/>
            <a:ext cx="7776864" cy="812530"/>
          </a:xfrm>
          <a:prstGeom prst="rect">
            <a:avLst/>
          </a:prstGeom>
          <a:noFill/>
        </p:spPr>
        <p:txBody>
          <a:bodyPr wrap="square">
            <a:spAutoFit/>
          </a:bodyPr>
          <a:lstStyle/>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it-IT" dirty="0">
              <a:solidFill>
                <a:srgbClr val="365F91"/>
              </a:solidFill>
              <a:latin typeface="Arial Black" panose="020B0A04020102020204" pitchFamily="34" charset="0"/>
              <a:ea typeface="ＭＳ Ｐゴシック" panose="020B0600070205080204" pitchFamily="34" charset="-128"/>
            </a:endParaRPr>
          </a:p>
          <a:p>
            <a:pPr eaLnBrk="1" hangingPunct="1">
              <a:defRPr/>
            </a:pPr>
            <a:endParaRPr lang="it-IT" dirty="0">
              <a:solidFill>
                <a:prstClr val="black">
                  <a:lumMod val="65000"/>
                  <a:lumOff val="35000"/>
                </a:prstClr>
              </a:solidFill>
            </a:endParaRPr>
          </a:p>
        </p:txBody>
      </p:sp>
      <p:sp>
        <p:nvSpPr>
          <p:cNvPr id="7" name="CasellaDiTesto 6"/>
          <p:cNvSpPr txBox="1"/>
          <p:nvPr/>
        </p:nvSpPr>
        <p:spPr>
          <a:xfrm>
            <a:off x="287016" y="260648"/>
            <a:ext cx="8856984" cy="707886"/>
          </a:xfrm>
          <a:prstGeom prst="rect">
            <a:avLst/>
          </a:prstGeom>
          <a:noFill/>
        </p:spPr>
        <p:txBody>
          <a:bodyPr wrap="square" rtlCol="0">
            <a:spAutoFit/>
          </a:bodyPr>
          <a:lstStyle/>
          <a:p>
            <a:pPr algn="ctr"/>
            <a:r>
              <a:rPr lang="it-IT" sz="2000" dirty="0">
                <a:solidFill>
                  <a:srgbClr val="0066CC"/>
                </a:solidFill>
              </a:rPr>
              <a:t>PARITÀ DI GENERE, PARI OPPORTUNITÀ E </a:t>
            </a:r>
            <a:endParaRPr lang="it-IT" sz="2000" dirty="0" smtClean="0">
              <a:solidFill>
                <a:srgbClr val="0066CC"/>
              </a:solidFill>
            </a:endParaRPr>
          </a:p>
          <a:p>
            <a:pPr algn="ctr"/>
            <a:r>
              <a:rPr lang="it-IT" sz="2000" dirty="0" smtClean="0">
                <a:solidFill>
                  <a:srgbClr val="0066CC"/>
                </a:solidFill>
              </a:rPr>
              <a:t>NON DISCRIMINAZIONE</a:t>
            </a:r>
            <a:r>
              <a:rPr lang="it-IT" sz="2000" baseline="-25000" dirty="0" smtClean="0">
                <a:solidFill>
                  <a:srgbClr val="0066CC"/>
                </a:solidFill>
              </a:rPr>
              <a:t>(3)</a:t>
            </a:r>
            <a:endParaRPr lang="it-IT" sz="2000" dirty="0">
              <a:solidFill>
                <a:srgbClr val="0066CC"/>
              </a:solidFill>
            </a:endParaRPr>
          </a:p>
        </p:txBody>
      </p:sp>
      <p:pic>
        <p:nvPicPr>
          <p:cNvPr id="11" name="Immagine 10" descr="Proposta logo antropomorfo FSE SICILIA.png"/>
          <p:cNvPicPr>
            <a:picLocks noChangeAspect="1"/>
          </p:cNvPicPr>
          <p:nvPr/>
        </p:nvPicPr>
        <p:blipFill>
          <a:blip r:embed="rId4" cstate="print"/>
          <a:stretch>
            <a:fillRect/>
          </a:stretch>
        </p:blipFill>
        <p:spPr>
          <a:xfrm>
            <a:off x="6896" y="6292350"/>
            <a:ext cx="2108148" cy="576000"/>
          </a:xfrm>
          <a:prstGeom prst="rect">
            <a:avLst/>
          </a:prstGeom>
        </p:spPr>
      </p:pic>
      <p:graphicFrame>
        <p:nvGraphicFramePr>
          <p:cNvPr id="10" name="Tabella 9"/>
          <p:cNvGraphicFramePr>
            <a:graphicFrameLocks noGrp="1"/>
          </p:cNvGraphicFramePr>
          <p:nvPr>
            <p:extLst>
              <p:ext uri="{D42A27DB-BD31-4B8C-83A1-F6EECF244321}">
                <p14:modId xmlns:p14="http://schemas.microsoft.com/office/powerpoint/2010/main" val="3466885578"/>
              </p:ext>
            </p:extLst>
          </p:nvPr>
        </p:nvGraphicFramePr>
        <p:xfrm>
          <a:off x="395536" y="1340769"/>
          <a:ext cx="8143045" cy="4896353"/>
        </p:xfrm>
        <a:graphic>
          <a:graphicData uri="http://schemas.openxmlformats.org/drawingml/2006/table">
            <a:tbl>
              <a:tblPr firstRow="1" bandRow="1">
                <a:tableStyleId>{F5AB1C69-6EDB-4FF4-983F-18BD219EF322}</a:tableStyleId>
              </a:tblPr>
              <a:tblGrid>
                <a:gridCol w="1584176">
                  <a:extLst>
                    <a:ext uri="{9D8B030D-6E8A-4147-A177-3AD203B41FA5}">
                      <a16:colId xmlns:a16="http://schemas.microsoft.com/office/drawing/2014/main" val="20002"/>
                    </a:ext>
                  </a:extLst>
                </a:gridCol>
                <a:gridCol w="6558869">
                  <a:extLst>
                    <a:ext uri="{9D8B030D-6E8A-4147-A177-3AD203B41FA5}">
                      <a16:colId xmlns:a16="http://schemas.microsoft.com/office/drawing/2014/main" val="20001"/>
                    </a:ext>
                  </a:extLst>
                </a:gridCol>
              </a:tblGrid>
              <a:tr h="494469">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400" b="1" kern="1200" baseline="0" dirty="0" smtClean="0">
                          <a:solidFill>
                            <a:schemeClr val="bg1"/>
                          </a:solidFill>
                          <a:latin typeface="Arial" panose="020B0604020202020204" pitchFamily="34" charset="0"/>
                          <a:ea typeface="+mn-ea"/>
                          <a:cs typeface="Arial" panose="020B0604020202020204" pitchFamily="34" charset="0"/>
                        </a:rPr>
                        <a:t>Avviso n. 18/2017 per la realizzazione di percorsi per la formazione di percorsi formativi rivolti alle persone con disabilità</a:t>
                      </a:r>
                    </a:p>
                  </a:txBody>
                  <a:tcPr marL="91434" marR="91434" marT="45733" marB="45733" anchor="ctr">
                    <a:solidFill>
                      <a:srgbClr val="C06349"/>
                    </a:solidFill>
                  </a:tcPr>
                </a:tc>
                <a:tc hMerge="1">
                  <a:txBody>
                    <a:bodyPr/>
                    <a:lstStyle/>
                    <a:p>
                      <a:endParaRPr lang="it-IT"/>
                    </a:p>
                  </a:txBody>
                  <a:tcPr/>
                </a:tc>
                <a:extLst>
                  <a:ext uri="{0D108BD9-81ED-4DB2-BD59-A6C34878D82A}">
                    <a16:rowId xmlns:a16="http://schemas.microsoft.com/office/drawing/2014/main" val="10000"/>
                  </a:ext>
                </a:extLst>
              </a:tr>
              <a:tr h="290874">
                <a:tc>
                  <a:txBody>
                    <a:bodyPr/>
                    <a:lstStyle/>
                    <a:p>
                      <a:pPr algn="ctr"/>
                      <a:r>
                        <a:rPr lang="it-IT" sz="1400" b="1" dirty="0" smtClean="0">
                          <a:latin typeface="Arial" panose="020B0604020202020204" pitchFamily="34" charset="0"/>
                          <a:cs typeface="Arial" panose="020B0604020202020204" pitchFamily="34" charset="0"/>
                        </a:rPr>
                        <a:t>Riferimenti</a:t>
                      </a:r>
                      <a:endParaRPr lang="it-IT" sz="1400" b="1" dirty="0">
                        <a:latin typeface="Arial" panose="020B0604020202020204" pitchFamily="34" charset="0"/>
                        <a:cs typeface="Arial" panose="020B0604020202020204" pitchFamily="34" charset="0"/>
                      </a:endParaRPr>
                    </a:p>
                  </a:txBody>
                  <a:tcPr marL="91434" marR="91434" marT="45733" marB="45733" anchor="ctr">
                    <a:solidFill>
                      <a:srgbClr val="EED3CF"/>
                    </a:solidFill>
                  </a:tcPr>
                </a:tc>
                <a:tc>
                  <a:txBody>
                    <a:bodyPr/>
                    <a:lstStyle/>
                    <a:p>
                      <a:pPr algn="ctr"/>
                      <a:r>
                        <a:rPr lang="it-IT" sz="1400" b="1" baseline="0" dirty="0" smtClean="0">
                          <a:latin typeface="Arial" panose="020B0604020202020204" pitchFamily="34" charset="0"/>
                          <a:cs typeface="Arial" panose="020B0604020202020204" pitchFamily="34" charset="0"/>
                        </a:rPr>
                        <a:t>Descrizione</a:t>
                      </a:r>
                      <a:endParaRPr lang="it-IT" sz="1400" b="1" dirty="0">
                        <a:latin typeface="Arial" panose="020B0604020202020204" pitchFamily="34" charset="0"/>
                        <a:cs typeface="Arial" panose="020B0604020202020204" pitchFamily="34" charset="0"/>
                      </a:endParaRPr>
                    </a:p>
                  </a:txBody>
                  <a:tcPr marL="91434" marR="91434" marT="45733" marB="45733" anchor="ctr">
                    <a:solidFill>
                      <a:srgbClr val="EED3CF"/>
                    </a:solidFill>
                  </a:tcPr>
                </a:tc>
                <a:extLst>
                  <a:ext uri="{0D108BD9-81ED-4DB2-BD59-A6C34878D82A}">
                    <a16:rowId xmlns:a16="http://schemas.microsoft.com/office/drawing/2014/main" val="10001"/>
                  </a:ext>
                </a:extLst>
              </a:tr>
              <a:tr h="1265219">
                <a:tc>
                  <a:txBody>
                    <a:bodyPr/>
                    <a:lstStyle/>
                    <a:p>
                      <a:pPr algn="l"/>
                      <a:r>
                        <a:rPr lang="it-IT" sz="1400" kern="1200" baseline="0" dirty="0" smtClean="0">
                          <a:solidFill>
                            <a:schemeClr val="dk1"/>
                          </a:solidFill>
                          <a:effectLst/>
                          <a:latin typeface="Arial" panose="020B0604020202020204" pitchFamily="34" charset="0"/>
                          <a:ea typeface="+mn-ea"/>
                          <a:cs typeface="Arial" panose="020B0604020202020204" pitchFamily="34" charset="0"/>
                        </a:rPr>
                        <a:t>ARTICOLO 7 INDICAZIONI PER LA FORMULAZIONE DELLA PROPOSTA , comma 5</a:t>
                      </a:r>
                    </a:p>
                  </a:txBody>
                  <a:tcPr marL="36000" marR="36000" marT="36000" marB="36000" anchor="ctr">
                    <a:solidFill>
                      <a:schemeClr val="bg1"/>
                    </a:solidFill>
                  </a:tcPr>
                </a:tc>
                <a:tc>
                  <a:txBody>
                    <a:bodyPr/>
                    <a:lstStyle/>
                    <a:p>
                      <a:pPr marL="0" algn="l" defTabSz="914400" rtl="0" eaLnBrk="1" latinLnBrk="0" hangingPunct="1"/>
                      <a:r>
                        <a:rPr lang="it-IT" sz="1400" kern="1200" baseline="0" dirty="0" smtClean="0">
                          <a:solidFill>
                            <a:schemeClr val="dk1"/>
                          </a:solidFill>
                          <a:effectLst/>
                          <a:latin typeface="Arial" panose="020B0604020202020204" pitchFamily="34" charset="0"/>
                          <a:ea typeface="+mn-ea"/>
                          <a:cs typeface="Arial" panose="020B0604020202020204" pitchFamily="34" charset="0"/>
                        </a:rPr>
                        <a:t>(…) le proposte progettuali dovranno dimostrare di contribuire al perseguimento delle seguenti principi orizzontali (…): </a:t>
                      </a:r>
                    </a:p>
                    <a:p>
                      <a:pPr marL="0" algn="l" defTabSz="914400" rtl="0" eaLnBrk="1" latinLnBrk="0" hangingPunct="1"/>
                      <a:r>
                        <a:rPr lang="it-IT" sz="1400" kern="1200" baseline="0" dirty="0" smtClean="0">
                          <a:solidFill>
                            <a:schemeClr val="dk1"/>
                          </a:solidFill>
                          <a:effectLst/>
                          <a:latin typeface="Arial" panose="020B0604020202020204" pitchFamily="34" charset="0"/>
                          <a:ea typeface="+mn-ea"/>
                          <a:cs typeface="Arial" panose="020B0604020202020204" pitchFamily="34" charset="0"/>
                        </a:rPr>
                        <a:t>- parità tra uomini e donne; </a:t>
                      </a:r>
                    </a:p>
                    <a:p>
                      <a:pPr marL="0" algn="l" defTabSz="914400" rtl="0" eaLnBrk="1" latinLnBrk="0" hangingPunct="1"/>
                      <a:r>
                        <a:rPr lang="it-IT" sz="1400" kern="1200" baseline="0" dirty="0" smtClean="0">
                          <a:solidFill>
                            <a:schemeClr val="dk1"/>
                          </a:solidFill>
                          <a:effectLst/>
                          <a:latin typeface="Arial" panose="020B0604020202020204" pitchFamily="34" charset="0"/>
                          <a:ea typeface="+mn-ea"/>
                          <a:cs typeface="Arial" panose="020B0604020202020204" pitchFamily="34" charset="0"/>
                        </a:rPr>
                        <a:t>- pari opportunità e non discriminazione; </a:t>
                      </a:r>
                    </a:p>
                    <a:p>
                      <a:pPr marL="0" algn="l" defTabSz="914400" rtl="0" eaLnBrk="1" latinLnBrk="0" hangingPunct="1"/>
                      <a:r>
                        <a:rPr lang="it-IT" sz="1400" kern="1200" baseline="0" dirty="0" smtClean="0">
                          <a:solidFill>
                            <a:schemeClr val="dk1"/>
                          </a:solidFill>
                          <a:effectLst/>
                          <a:latin typeface="Arial" panose="020B0604020202020204" pitchFamily="34" charset="0"/>
                          <a:ea typeface="+mn-ea"/>
                          <a:cs typeface="Arial" panose="020B0604020202020204" pitchFamily="34" charset="0"/>
                        </a:rPr>
                        <a:t>- sviluppo sostenibile. </a:t>
                      </a:r>
                    </a:p>
                  </a:txBody>
                  <a:tcPr marL="36000" marR="36000" marT="36000" marB="36000" anchor="ctr">
                    <a:solidFill>
                      <a:schemeClr val="bg1"/>
                    </a:solidFill>
                  </a:tcPr>
                </a:tc>
                <a:extLst>
                  <a:ext uri="{0D108BD9-81ED-4DB2-BD59-A6C34878D82A}">
                    <a16:rowId xmlns:a16="http://schemas.microsoft.com/office/drawing/2014/main" val="10002"/>
                  </a:ext>
                </a:extLst>
              </a:tr>
              <a:tr h="9763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kern="1200" baseline="0" dirty="0" smtClean="0">
                          <a:solidFill>
                            <a:schemeClr val="dk1"/>
                          </a:solidFill>
                          <a:effectLst/>
                          <a:latin typeface="Arial" panose="020B0604020202020204" pitchFamily="34" charset="0"/>
                          <a:ea typeface="+mn-ea"/>
                          <a:cs typeface="Arial" panose="020B0604020202020204" pitchFamily="34" charset="0"/>
                        </a:rPr>
                        <a:t>ARTICOLO 9. ISTRUTTORIA E VALUTAZIONE DELLE PROPOSTE , punto 9.3 Valutazione</a:t>
                      </a:r>
                    </a:p>
                  </a:txBody>
                  <a:tcPr marL="36000" marR="36000" marT="36000" marB="36000" anchor="ctr">
                    <a:solidFill>
                      <a:srgbClr val="EED3C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kern="1200" baseline="0" dirty="0" smtClean="0">
                          <a:solidFill>
                            <a:schemeClr val="dk1"/>
                          </a:solidFill>
                          <a:effectLst/>
                          <a:latin typeface="Arial" panose="020B0604020202020204" pitchFamily="34" charset="0"/>
                          <a:ea typeface="+mn-ea"/>
                          <a:cs typeface="Arial" panose="020B0604020202020204" pitchFamily="34" charset="0"/>
                        </a:rPr>
                        <a:t>Adeguatezza degli strumenti e delle modalità attuative volti a promuovere il rispetto e il rafforzamento dei principi di pari opportunità e non discriminazione e di parità di genere </a:t>
                      </a:r>
                    </a:p>
                  </a:txBody>
                  <a:tcPr marL="36000" marR="36000" marT="36000" marB="36000" anchor="ctr">
                    <a:solidFill>
                      <a:srgbClr val="EED3CF"/>
                    </a:solidFill>
                  </a:tcPr>
                </a:tc>
                <a:extLst>
                  <a:ext uri="{0D108BD9-81ED-4DB2-BD59-A6C34878D82A}">
                    <a16:rowId xmlns:a16="http://schemas.microsoft.com/office/drawing/2014/main" val="10003"/>
                  </a:ext>
                </a:extLst>
              </a:tr>
              <a:tr h="9423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kern="1200" baseline="0" dirty="0" smtClean="0">
                          <a:solidFill>
                            <a:schemeClr val="dk1"/>
                          </a:solidFill>
                          <a:effectLst/>
                          <a:latin typeface="Arial" panose="020B0604020202020204" pitchFamily="34" charset="0"/>
                          <a:ea typeface="+mn-ea"/>
                          <a:cs typeface="Arial" panose="020B0604020202020204" pitchFamily="34" charset="0"/>
                        </a:rPr>
                        <a:t>ARTICOLO 17 PRINCIPI ORIZZONTALI , comma 2</a:t>
                      </a:r>
                    </a:p>
                  </a:txBody>
                  <a:tcPr marL="36000" marR="36000" marT="36000" marB="36000" anchor="c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kern="1200" baseline="0" dirty="0" smtClean="0">
                          <a:solidFill>
                            <a:schemeClr val="dk1"/>
                          </a:solidFill>
                          <a:effectLst/>
                          <a:latin typeface="Arial" panose="020B0604020202020204" pitchFamily="34" charset="0"/>
                          <a:ea typeface="+mn-ea"/>
                          <a:cs typeface="Arial" panose="020B0604020202020204" pitchFamily="34" charset="0"/>
                        </a:rPr>
                        <a:t>Pari opportunità e non discriminazione. I soggetti proponenti sono tenuti ad indicare nelle proposte progettuali presentate come intendono contrastare forme di discriminazione per ragioni di razza, genere, religione, età, disabilità, al fine di garantire pari possibilità di accesso alle attività formative che intendono attuare </a:t>
                      </a:r>
                    </a:p>
                  </a:txBody>
                  <a:tcPr marL="36000" marR="36000" marT="36000" marB="36000" anchor="ctr">
                    <a:solidFill>
                      <a:schemeClr val="bg1"/>
                    </a:solidFill>
                  </a:tcPr>
                </a:tc>
                <a:extLst>
                  <a:ext uri="{0D108BD9-81ED-4DB2-BD59-A6C34878D82A}">
                    <a16:rowId xmlns:a16="http://schemas.microsoft.com/office/drawing/2014/main" val="10004"/>
                  </a:ext>
                </a:extLst>
              </a:tr>
            </a:tbl>
          </a:graphicData>
        </a:graphic>
      </p:graphicFrame>
      <p:sp>
        <p:nvSpPr>
          <p:cNvPr id="3" name="Segnaposto numero diapositiva 2"/>
          <p:cNvSpPr>
            <a:spLocks noGrp="1"/>
          </p:cNvSpPr>
          <p:nvPr>
            <p:ph type="sldNum" sz="quarter" idx="12"/>
          </p:nvPr>
        </p:nvSpPr>
        <p:spPr/>
        <p:txBody>
          <a:bodyPr/>
          <a:lstStyle/>
          <a:p>
            <a:fld id="{E8A12B40-A0DA-4D1A-A20A-71BF3E74F813}" type="slidenum">
              <a:rPr lang="en-GB" smtClean="0"/>
              <a:pPr/>
              <a:t>14</a:t>
            </a:fld>
            <a:endParaRPr lang="en-GB"/>
          </a:p>
        </p:txBody>
      </p:sp>
    </p:spTree>
    <p:extLst>
      <p:ext uri="{BB962C8B-B14F-4D97-AF65-F5344CB8AC3E}">
        <p14:creationId xmlns:p14="http://schemas.microsoft.com/office/powerpoint/2010/main" val="29272252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3" cstate="print"/>
          <a:srcRect t="26851" r="5627"/>
          <a:stretch>
            <a:fillRect/>
          </a:stretch>
        </p:blipFill>
        <p:spPr bwMode="auto">
          <a:xfrm>
            <a:off x="6588125" y="6309568"/>
            <a:ext cx="2232025" cy="431800"/>
          </a:xfrm>
          <a:prstGeom prst="rect">
            <a:avLst/>
          </a:prstGeom>
          <a:noFill/>
          <a:ln w="9525">
            <a:noFill/>
            <a:miter lim="800000"/>
            <a:headEnd/>
            <a:tailEnd/>
          </a:ln>
        </p:spPr>
      </p:pic>
      <p:sp>
        <p:nvSpPr>
          <p:cNvPr id="14" name="CasellaDiTesto 13"/>
          <p:cNvSpPr txBox="1"/>
          <p:nvPr/>
        </p:nvSpPr>
        <p:spPr>
          <a:xfrm>
            <a:off x="251520" y="1628800"/>
            <a:ext cx="7776864" cy="812530"/>
          </a:xfrm>
          <a:prstGeom prst="rect">
            <a:avLst/>
          </a:prstGeom>
          <a:noFill/>
        </p:spPr>
        <p:txBody>
          <a:bodyPr wrap="square">
            <a:spAutoFit/>
          </a:bodyPr>
          <a:lstStyle/>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it-IT" dirty="0">
              <a:solidFill>
                <a:srgbClr val="365F91"/>
              </a:solidFill>
              <a:latin typeface="Arial Black" panose="020B0A04020102020204" pitchFamily="34" charset="0"/>
              <a:ea typeface="ＭＳ Ｐゴシック" panose="020B0600070205080204" pitchFamily="34" charset="-128"/>
            </a:endParaRPr>
          </a:p>
          <a:p>
            <a:pPr eaLnBrk="1" hangingPunct="1">
              <a:defRPr/>
            </a:pPr>
            <a:endParaRPr lang="it-IT" dirty="0">
              <a:solidFill>
                <a:prstClr val="black">
                  <a:lumMod val="65000"/>
                  <a:lumOff val="35000"/>
                </a:prstClr>
              </a:solidFill>
            </a:endParaRPr>
          </a:p>
        </p:txBody>
      </p:sp>
      <p:sp>
        <p:nvSpPr>
          <p:cNvPr id="7" name="CasellaDiTesto 6"/>
          <p:cNvSpPr txBox="1"/>
          <p:nvPr/>
        </p:nvSpPr>
        <p:spPr>
          <a:xfrm>
            <a:off x="287016" y="260648"/>
            <a:ext cx="8856984" cy="707886"/>
          </a:xfrm>
          <a:prstGeom prst="rect">
            <a:avLst/>
          </a:prstGeom>
          <a:noFill/>
        </p:spPr>
        <p:txBody>
          <a:bodyPr wrap="square" rtlCol="0">
            <a:spAutoFit/>
          </a:bodyPr>
          <a:lstStyle/>
          <a:p>
            <a:pPr algn="ctr"/>
            <a:r>
              <a:rPr lang="it-IT" sz="2000" dirty="0">
                <a:solidFill>
                  <a:srgbClr val="0066CC"/>
                </a:solidFill>
              </a:rPr>
              <a:t>PARITÀ DI GENERE, PARI OPPORTUNITÀ E </a:t>
            </a:r>
          </a:p>
          <a:p>
            <a:pPr algn="ctr"/>
            <a:r>
              <a:rPr lang="it-IT" sz="2000" dirty="0">
                <a:solidFill>
                  <a:srgbClr val="0066CC"/>
                </a:solidFill>
              </a:rPr>
              <a:t>NON </a:t>
            </a:r>
            <a:r>
              <a:rPr lang="it-IT" sz="2000" dirty="0" smtClean="0">
                <a:solidFill>
                  <a:srgbClr val="0066CC"/>
                </a:solidFill>
              </a:rPr>
              <a:t>DISCRIMINAZIONE</a:t>
            </a:r>
            <a:r>
              <a:rPr lang="it-IT" sz="2000" baseline="-25000" dirty="0" smtClean="0">
                <a:solidFill>
                  <a:srgbClr val="0066CC"/>
                </a:solidFill>
              </a:rPr>
              <a:t>(4)</a:t>
            </a:r>
            <a:endParaRPr lang="it-IT" sz="2000" dirty="0">
              <a:solidFill>
                <a:srgbClr val="0066CC"/>
              </a:solidFill>
            </a:endParaRPr>
          </a:p>
        </p:txBody>
      </p:sp>
      <p:pic>
        <p:nvPicPr>
          <p:cNvPr id="11" name="Immagine 10" descr="Proposta logo antropomorfo FSE SICILIA.png"/>
          <p:cNvPicPr>
            <a:picLocks noChangeAspect="1"/>
          </p:cNvPicPr>
          <p:nvPr/>
        </p:nvPicPr>
        <p:blipFill>
          <a:blip r:embed="rId4" cstate="print"/>
          <a:stretch>
            <a:fillRect/>
          </a:stretch>
        </p:blipFill>
        <p:spPr>
          <a:xfrm>
            <a:off x="6896" y="6292350"/>
            <a:ext cx="2108148" cy="576000"/>
          </a:xfrm>
          <a:prstGeom prst="rect">
            <a:avLst/>
          </a:prstGeom>
        </p:spPr>
      </p:pic>
      <p:graphicFrame>
        <p:nvGraphicFramePr>
          <p:cNvPr id="10" name="Tabella 9"/>
          <p:cNvGraphicFramePr>
            <a:graphicFrameLocks noGrp="1"/>
          </p:cNvGraphicFramePr>
          <p:nvPr>
            <p:extLst>
              <p:ext uri="{D42A27DB-BD31-4B8C-83A1-F6EECF244321}">
                <p14:modId xmlns:p14="http://schemas.microsoft.com/office/powerpoint/2010/main" val="3975881886"/>
              </p:ext>
            </p:extLst>
          </p:nvPr>
        </p:nvGraphicFramePr>
        <p:xfrm>
          <a:off x="287016" y="1321936"/>
          <a:ext cx="8323573" cy="4267304"/>
        </p:xfrm>
        <a:graphic>
          <a:graphicData uri="http://schemas.openxmlformats.org/drawingml/2006/table">
            <a:tbl>
              <a:tblPr firstRow="1" bandRow="1">
                <a:tableStyleId>{F5AB1C69-6EDB-4FF4-983F-18BD219EF322}</a:tableStyleId>
              </a:tblPr>
              <a:tblGrid>
                <a:gridCol w="1913714">
                  <a:extLst>
                    <a:ext uri="{9D8B030D-6E8A-4147-A177-3AD203B41FA5}">
                      <a16:colId xmlns:a16="http://schemas.microsoft.com/office/drawing/2014/main" val="20002"/>
                    </a:ext>
                  </a:extLst>
                </a:gridCol>
                <a:gridCol w="6409859">
                  <a:extLst>
                    <a:ext uri="{9D8B030D-6E8A-4147-A177-3AD203B41FA5}">
                      <a16:colId xmlns:a16="http://schemas.microsoft.com/office/drawing/2014/main" val="20001"/>
                    </a:ext>
                  </a:extLst>
                </a:gridCol>
              </a:tblGrid>
              <a:tr h="270166">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600" b="1" u="none" dirty="0" smtClean="0">
                          <a:solidFill>
                            <a:schemeClr val="bg1"/>
                          </a:solidFill>
                          <a:effectLst/>
                          <a:latin typeface="Arial" panose="020B0604020202020204" pitchFamily="34" charset="0"/>
                          <a:cs typeface="Arial" panose="020B0604020202020204" pitchFamily="34" charset="0"/>
                        </a:rPr>
                        <a:t>Avviso n. 19/2018 </a:t>
                      </a:r>
                      <a:r>
                        <a:rPr lang="it-IT" sz="1600" b="1" dirty="0" smtClean="0">
                          <a:solidFill>
                            <a:schemeClr val="bg1"/>
                          </a:solidFill>
                          <a:effectLst/>
                          <a:latin typeface="Arial" panose="020B0604020202020204" pitchFamily="34" charset="0"/>
                          <a:cs typeface="Arial" panose="020B0604020202020204" pitchFamily="34" charset="0"/>
                        </a:rPr>
                        <a:t>per la presentazione di azioni per l’occupabilità di persone con disabilità, vulnerabili e a rischio di esclusione</a:t>
                      </a:r>
                      <a:endParaRPr lang="it-IT" sz="1600" b="1" i="1" dirty="0" smtClean="0">
                        <a:solidFill>
                          <a:schemeClr val="bg1"/>
                        </a:solidFill>
                        <a:latin typeface="Arial" panose="020B0604020202020204" pitchFamily="34" charset="0"/>
                        <a:cs typeface="Arial" panose="020B0604020202020204" pitchFamily="34" charset="0"/>
                      </a:endParaRPr>
                    </a:p>
                  </a:txBody>
                  <a:tcPr marL="91434" marR="91434" marT="45733" marB="45733" anchor="ctr">
                    <a:solidFill>
                      <a:srgbClr val="C06349"/>
                    </a:solidFill>
                  </a:tcPr>
                </a:tc>
                <a:tc hMerge="1">
                  <a:txBody>
                    <a:bodyPr/>
                    <a:lstStyle/>
                    <a:p>
                      <a:endParaRPr lang="it-IT"/>
                    </a:p>
                  </a:txBody>
                  <a:tcPr/>
                </a:tc>
                <a:extLst>
                  <a:ext uri="{0D108BD9-81ED-4DB2-BD59-A6C34878D82A}">
                    <a16:rowId xmlns:a16="http://schemas.microsoft.com/office/drawing/2014/main" val="10001"/>
                  </a:ext>
                </a:extLst>
              </a:tr>
              <a:tr h="270166">
                <a:tc>
                  <a:txBody>
                    <a:bodyPr/>
                    <a:lstStyle/>
                    <a:p>
                      <a:pPr algn="ctr"/>
                      <a:r>
                        <a:rPr lang="it-IT" sz="1400" b="1" dirty="0" smtClean="0">
                          <a:latin typeface="Arial" panose="020B0604020202020204" pitchFamily="34" charset="0"/>
                          <a:cs typeface="Arial" panose="020B0604020202020204" pitchFamily="34" charset="0"/>
                        </a:rPr>
                        <a:t>Riferimenti</a:t>
                      </a:r>
                      <a:endParaRPr lang="it-IT" sz="1400" b="1" dirty="0">
                        <a:latin typeface="Arial" panose="020B0604020202020204" pitchFamily="34" charset="0"/>
                        <a:cs typeface="Arial" panose="020B0604020202020204" pitchFamily="34" charset="0"/>
                      </a:endParaRPr>
                    </a:p>
                  </a:txBody>
                  <a:tcPr marL="91434" marR="91434" marT="45733" marB="45733" anchor="ctr">
                    <a:solidFill>
                      <a:srgbClr val="EED3CF"/>
                    </a:solidFill>
                  </a:tcPr>
                </a:tc>
                <a:tc>
                  <a:txBody>
                    <a:bodyPr/>
                    <a:lstStyle/>
                    <a:p>
                      <a:pPr algn="ctr"/>
                      <a:r>
                        <a:rPr lang="it-IT" sz="1400" b="1" baseline="0" dirty="0" smtClean="0">
                          <a:latin typeface="Arial" panose="020B0604020202020204" pitchFamily="34" charset="0"/>
                          <a:cs typeface="Arial" panose="020B0604020202020204" pitchFamily="34" charset="0"/>
                        </a:rPr>
                        <a:t>Descrizione</a:t>
                      </a:r>
                      <a:endParaRPr lang="it-IT" sz="1400" b="1" dirty="0">
                        <a:latin typeface="Arial" panose="020B0604020202020204" pitchFamily="34" charset="0"/>
                        <a:cs typeface="Arial" panose="020B0604020202020204" pitchFamily="34" charset="0"/>
                      </a:endParaRPr>
                    </a:p>
                  </a:txBody>
                  <a:tcPr marL="91434" marR="91434" marT="45733" marB="45733" anchor="ctr">
                    <a:solidFill>
                      <a:srgbClr val="EED3CF"/>
                    </a:solidFill>
                  </a:tcPr>
                </a:tc>
                <a:extLst>
                  <a:ext uri="{0D108BD9-81ED-4DB2-BD59-A6C34878D82A}">
                    <a16:rowId xmlns:a16="http://schemas.microsoft.com/office/drawing/2014/main" val="10000"/>
                  </a:ext>
                </a:extLst>
              </a:tr>
              <a:tr h="11624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kern="1200" baseline="0" dirty="0" smtClean="0">
                          <a:solidFill>
                            <a:schemeClr val="dk1"/>
                          </a:solidFill>
                          <a:effectLst/>
                          <a:latin typeface="Arial" panose="020B0604020202020204" pitchFamily="34" charset="0"/>
                          <a:ea typeface="+mn-ea"/>
                          <a:cs typeface="Arial" panose="020B0604020202020204" pitchFamily="34" charset="0"/>
                        </a:rPr>
                        <a:t>ARTICOLO 2 FINALITA’ E CONTESTO DI RIFERIMENTO , comma 1 e comma 6</a:t>
                      </a:r>
                    </a:p>
                  </a:txBody>
                  <a:tcPr marL="91434" marR="91434" marT="45733" marB="45733" anchor="ctr">
                    <a:noFill/>
                  </a:tcPr>
                </a:tc>
                <a:tc>
                  <a:txBody>
                    <a:bodyPr/>
                    <a:lstStyle/>
                    <a:p>
                      <a:r>
                        <a:rPr lang="it-IT" sz="1400" kern="1200" baseline="0" dirty="0" smtClean="0">
                          <a:solidFill>
                            <a:schemeClr val="dk1"/>
                          </a:solidFill>
                          <a:effectLst/>
                          <a:latin typeface="Arial" panose="020B0604020202020204" pitchFamily="34" charset="0"/>
                          <a:ea typeface="+mn-ea"/>
                          <a:cs typeface="Arial" panose="020B0604020202020204" pitchFamily="34" charset="0"/>
                        </a:rPr>
                        <a:t>Comma 1) (…) il presente Avviso pubblico intende sostenere, su tutto il territorio regionale, l’inclusione lavorativa delle persone con disabilità e delle persone maggiormente vulnerabili e a rischio di discriminazione  (…)</a:t>
                      </a:r>
                    </a:p>
                    <a:p>
                      <a:endParaRPr lang="it-IT" sz="1400" kern="1200" baseline="0" dirty="0" smtClean="0">
                        <a:solidFill>
                          <a:schemeClr val="dk1"/>
                        </a:solidFill>
                        <a:effectLst/>
                        <a:latin typeface="Arial" panose="020B0604020202020204" pitchFamily="34" charset="0"/>
                        <a:ea typeface="+mn-ea"/>
                        <a:cs typeface="Arial" panose="020B0604020202020204" pitchFamily="34" charset="0"/>
                      </a:endParaRPr>
                    </a:p>
                    <a:p>
                      <a:r>
                        <a:rPr lang="it-IT" sz="1400" kern="1200" baseline="0" dirty="0" smtClean="0">
                          <a:solidFill>
                            <a:schemeClr val="dk1"/>
                          </a:solidFill>
                          <a:effectLst/>
                          <a:latin typeface="Arial" panose="020B0604020202020204" pitchFamily="34" charset="0"/>
                          <a:ea typeface="+mn-ea"/>
                          <a:cs typeface="Arial" panose="020B0604020202020204" pitchFamily="34" charset="0"/>
                        </a:rPr>
                        <a:t>Comma 6) Al Tavolo di </a:t>
                      </a:r>
                      <a:r>
                        <a:rPr lang="it-IT" sz="1400" kern="1200" baseline="0" dirty="0" err="1" smtClean="0">
                          <a:solidFill>
                            <a:schemeClr val="dk1"/>
                          </a:solidFill>
                          <a:effectLst/>
                          <a:latin typeface="Arial" panose="020B0604020202020204" pitchFamily="34" charset="0"/>
                          <a:ea typeface="+mn-ea"/>
                          <a:cs typeface="Arial" panose="020B0604020202020204" pitchFamily="34" charset="0"/>
                        </a:rPr>
                        <a:t>governance</a:t>
                      </a:r>
                      <a:r>
                        <a:rPr lang="it-IT" sz="1400" kern="1200" baseline="0" dirty="0" smtClean="0">
                          <a:solidFill>
                            <a:schemeClr val="dk1"/>
                          </a:solidFill>
                          <a:effectLst/>
                          <a:latin typeface="Arial" panose="020B0604020202020204" pitchFamily="34" charset="0"/>
                          <a:ea typeface="+mn-ea"/>
                          <a:cs typeface="Arial" panose="020B0604020202020204" pitchFamily="34" charset="0"/>
                        </a:rPr>
                        <a:t> regionale saranno (…) coinvolti, per le singole progettualità finanziate, i: </a:t>
                      </a:r>
                    </a:p>
                    <a:p>
                      <a:r>
                        <a:rPr lang="it-IT" sz="1400" kern="1200" baseline="0" dirty="0" smtClean="0">
                          <a:solidFill>
                            <a:schemeClr val="dk1"/>
                          </a:solidFill>
                          <a:effectLst/>
                          <a:latin typeface="Arial" panose="020B0604020202020204" pitchFamily="34" charset="0"/>
                          <a:ea typeface="+mn-ea"/>
                          <a:cs typeface="Arial" panose="020B0604020202020204" pitchFamily="34" charset="0"/>
                        </a:rPr>
                        <a:t>▪ responsabili di progetto; </a:t>
                      </a:r>
                    </a:p>
                    <a:p>
                      <a:r>
                        <a:rPr lang="it-IT" sz="1400" kern="1200" baseline="0" dirty="0" smtClean="0">
                          <a:solidFill>
                            <a:schemeClr val="dk1"/>
                          </a:solidFill>
                          <a:effectLst/>
                          <a:latin typeface="Arial" panose="020B0604020202020204" pitchFamily="34" charset="0"/>
                          <a:ea typeface="+mn-ea"/>
                          <a:cs typeface="Arial" panose="020B0604020202020204" pitchFamily="34" charset="0"/>
                        </a:rPr>
                        <a:t>▪ referenti istituzionali dei distretti socio-sanitari; </a:t>
                      </a:r>
                    </a:p>
                    <a:p>
                      <a:r>
                        <a:rPr lang="it-IT" sz="1400" kern="1200" baseline="0" dirty="0" smtClean="0">
                          <a:solidFill>
                            <a:schemeClr val="dk1"/>
                          </a:solidFill>
                          <a:effectLst/>
                          <a:latin typeface="Arial" panose="020B0604020202020204" pitchFamily="34" charset="0"/>
                          <a:ea typeface="+mn-ea"/>
                          <a:cs typeface="Arial" panose="020B0604020202020204" pitchFamily="34" charset="0"/>
                        </a:rPr>
                        <a:t>▪ referenti istituzionali dei distretti sanitari/Dipartimenti di salute mentale </a:t>
                      </a:r>
                    </a:p>
                    <a:p>
                      <a:r>
                        <a:rPr lang="it-IT" sz="1400" kern="1200" baseline="0" dirty="0" smtClean="0">
                          <a:solidFill>
                            <a:schemeClr val="dk1"/>
                          </a:solidFill>
                          <a:effectLst/>
                          <a:latin typeface="Arial" panose="020B0604020202020204" pitchFamily="34" charset="0"/>
                          <a:ea typeface="+mn-ea"/>
                          <a:cs typeface="Arial" panose="020B0604020202020204" pitchFamily="34" charset="0"/>
                        </a:rPr>
                        <a:t>▪ </a:t>
                      </a:r>
                      <a:r>
                        <a:rPr lang="it-IT" sz="1400" b="1" kern="1200" baseline="0" dirty="0" smtClean="0">
                          <a:solidFill>
                            <a:schemeClr val="dk1"/>
                          </a:solidFill>
                          <a:effectLst/>
                          <a:latin typeface="Arial" panose="020B0604020202020204" pitchFamily="34" charset="0"/>
                          <a:ea typeface="+mn-ea"/>
                          <a:cs typeface="Arial" panose="020B0604020202020204" pitchFamily="34" charset="0"/>
                        </a:rPr>
                        <a:t>il referente regionale per le pari opportunità</a:t>
                      </a:r>
                      <a:r>
                        <a:rPr lang="it-IT" sz="1400" kern="1200" baseline="0" dirty="0" smtClean="0">
                          <a:solidFill>
                            <a:schemeClr val="dk1"/>
                          </a:solidFill>
                          <a:effectLst/>
                          <a:latin typeface="Arial" panose="020B0604020202020204" pitchFamily="34" charset="0"/>
                          <a:ea typeface="+mn-ea"/>
                          <a:cs typeface="Arial" panose="020B0604020202020204" pitchFamily="34" charset="0"/>
                        </a:rPr>
                        <a:t>. </a:t>
                      </a:r>
                    </a:p>
                  </a:txBody>
                  <a:tcPr marL="91434" marR="91434" marT="45733" marB="45733" anchor="ctr">
                    <a:noFill/>
                  </a:tcPr>
                </a:tc>
                <a:extLst>
                  <a:ext uri="{0D108BD9-81ED-4DB2-BD59-A6C34878D82A}">
                    <a16:rowId xmlns:a16="http://schemas.microsoft.com/office/drawing/2014/main" val="10002"/>
                  </a:ext>
                </a:extLst>
              </a:tr>
              <a:tr h="4918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kern="1200" baseline="0" dirty="0" smtClean="0">
                          <a:solidFill>
                            <a:schemeClr val="dk1"/>
                          </a:solidFill>
                          <a:effectLst/>
                          <a:latin typeface="Arial" panose="020B0604020202020204" pitchFamily="34" charset="0"/>
                          <a:ea typeface="+mn-ea"/>
                          <a:cs typeface="Arial" panose="020B0604020202020204" pitchFamily="34" charset="0"/>
                        </a:rPr>
                        <a:t>ARTICOLO 10 PROCEDURA DI SELEZIONE DELLE PROPOSTE , punto 10.3 Valutazione</a:t>
                      </a:r>
                    </a:p>
                  </a:txBody>
                  <a:tcPr marL="91434" marR="91434" marT="45733" marB="45733" anchor="ctr">
                    <a:solidFill>
                      <a:srgbClr val="EED3CF"/>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kern="1200" baseline="0" dirty="0" smtClean="0">
                          <a:solidFill>
                            <a:schemeClr val="dk1"/>
                          </a:solidFill>
                          <a:effectLst/>
                          <a:latin typeface="Arial" panose="020B0604020202020204" pitchFamily="34" charset="0"/>
                          <a:ea typeface="+mn-ea"/>
                          <a:cs typeface="Arial" panose="020B0604020202020204" pitchFamily="34" charset="0"/>
                        </a:rPr>
                        <a:t>Criterio di Valutazione C.1  Adeguatezza degli strumenti e delle modalità attuative volte a sostenere i principi di non discriminazione e pari opportunità</a:t>
                      </a:r>
                      <a:endParaRPr lang="it-IT" sz="14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marL="91434" marR="91434" marT="45733" marB="45733" anchor="ctr">
                    <a:solidFill>
                      <a:srgbClr val="EED3CF"/>
                    </a:solidFill>
                  </a:tcPr>
                </a:tc>
                <a:extLst>
                  <a:ext uri="{0D108BD9-81ED-4DB2-BD59-A6C34878D82A}">
                    <a16:rowId xmlns:a16="http://schemas.microsoft.com/office/drawing/2014/main" val="10003"/>
                  </a:ext>
                </a:extLst>
              </a:tr>
            </a:tbl>
          </a:graphicData>
        </a:graphic>
      </p:graphicFrame>
      <p:sp>
        <p:nvSpPr>
          <p:cNvPr id="3" name="Segnaposto numero diapositiva 2"/>
          <p:cNvSpPr>
            <a:spLocks noGrp="1"/>
          </p:cNvSpPr>
          <p:nvPr>
            <p:ph type="sldNum" sz="quarter" idx="12"/>
          </p:nvPr>
        </p:nvSpPr>
        <p:spPr/>
        <p:txBody>
          <a:bodyPr/>
          <a:lstStyle/>
          <a:p>
            <a:fld id="{E8A12B40-A0DA-4D1A-A20A-71BF3E74F813}" type="slidenum">
              <a:rPr lang="en-GB" smtClean="0"/>
              <a:pPr/>
              <a:t>15</a:t>
            </a:fld>
            <a:endParaRPr lang="en-GB"/>
          </a:p>
        </p:txBody>
      </p:sp>
    </p:spTree>
    <p:extLst>
      <p:ext uri="{BB962C8B-B14F-4D97-AF65-F5344CB8AC3E}">
        <p14:creationId xmlns:p14="http://schemas.microsoft.com/office/powerpoint/2010/main" val="3899109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3" cstate="print"/>
          <a:srcRect t="26851" r="5627"/>
          <a:stretch>
            <a:fillRect/>
          </a:stretch>
        </p:blipFill>
        <p:spPr bwMode="auto">
          <a:xfrm>
            <a:off x="6588125" y="6309568"/>
            <a:ext cx="2232025" cy="431800"/>
          </a:xfrm>
          <a:prstGeom prst="rect">
            <a:avLst/>
          </a:prstGeom>
          <a:noFill/>
          <a:ln w="9525">
            <a:noFill/>
            <a:miter lim="800000"/>
            <a:headEnd/>
            <a:tailEnd/>
          </a:ln>
        </p:spPr>
      </p:pic>
      <p:sp>
        <p:nvSpPr>
          <p:cNvPr id="14" name="CasellaDiTesto 13"/>
          <p:cNvSpPr txBox="1"/>
          <p:nvPr/>
        </p:nvSpPr>
        <p:spPr>
          <a:xfrm>
            <a:off x="251520" y="1628800"/>
            <a:ext cx="7776864" cy="812530"/>
          </a:xfrm>
          <a:prstGeom prst="rect">
            <a:avLst/>
          </a:prstGeom>
          <a:noFill/>
        </p:spPr>
        <p:txBody>
          <a:bodyPr wrap="square">
            <a:spAutoFit/>
          </a:bodyPr>
          <a:lstStyle/>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it-IT" dirty="0">
              <a:solidFill>
                <a:srgbClr val="365F91"/>
              </a:solidFill>
              <a:latin typeface="Arial Black" panose="020B0A04020102020204" pitchFamily="34" charset="0"/>
              <a:ea typeface="ＭＳ Ｐゴシック" panose="020B0600070205080204" pitchFamily="34" charset="-128"/>
            </a:endParaRPr>
          </a:p>
          <a:p>
            <a:pPr eaLnBrk="1" hangingPunct="1">
              <a:defRPr/>
            </a:pPr>
            <a:endParaRPr lang="it-IT" dirty="0">
              <a:solidFill>
                <a:prstClr val="black">
                  <a:lumMod val="65000"/>
                  <a:lumOff val="35000"/>
                </a:prstClr>
              </a:solidFill>
            </a:endParaRPr>
          </a:p>
        </p:txBody>
      </p:sp>
      <p:sp>
        <p:nvSpPr>
          <p:cNvPr id="7" name="CasellaDiTesto 6"/>
          <p:cNvSpPr txBox="1"/>
          <p:nvPr/>
        </p:nvSpPr>
        <p:spPr>
          <a:xfrm>
            <a:off x="287016" y="260648"/>
            <a:ext cx="8856984" cy="707886"/>
          </a:xfrm>
          <a:prstGeom prst="rect">
            <a:avLst/>
          </a:prstGeom>
          <a:noFill/>
        </p:spPr>
        <p:txBody>
          <a:bodyPr wrap="square" rtlCol="0">
            <a:spAutoFit/>
          </a:bodyPr>
          <a:lstStyle/>
          <a:p>
            <a:pPr algn="ctr"/>
            <a:r>
              <a:rPr lang="it-IT" sz="2000" dirty="0">
                <a:solidFill>
                  <a:srgbClr val="0066CC"/>
                </a:solidFill>
              </a:rPr>
              <a:t>PARITÀ DI GENERE, PARI OPPORTUNITÀ E </a:t>
            </a:r>
          </a:p>
          <a:p>
            <a:pPr algn="ctr"/>
            <a:r>
              <a:rPr lang="it-IT" sz="2000" dirty="0">
                <a:solidFill>
                  <a:srgbClr val="0066CC"/>
                </a:solidFill>
              </a:rPr>
              <a:t>NON </a:t>
            </a:r>
            <a:r>
              <a:rPr lang="it-IT" sz="2000" dirty="0" smtClean="0">
                <a:solidFill>
                  <a:srgbClr val="0066CC"/>
                </a:solidFill>
              </a:rPr>
              <a:t>DISCRIMINAZIONE</a:t>
            </a:r>
            <a:r>
              <a:rPr lang="it-IT" sz="2000" baseline="-25000" dirty="0" smtClean="0">
                <a:solidFill>
                  <a:srgbClr val="0066CC"/>
                </a:solidFill>
              </a:rPr>
              <a:t>(5)</a:t>
            </a:r>
            <a:endParaRPr lang="it-IT" sz="2000" dirty="0">
              <a:solidFill>
                <a:srgbClr val="0066CC"/>
              </a:solidFill>
            </a:endParaRPr>
          </a:p>
        </p:txBody>
      </p:sp>
      <p:pic>
        <p:nvPicPr>
          <p:cNvPr id="11" name="Immagine 10" descr="Proposta logo antropomorfo FSE SICILIA.png"/>
          <p:cNvPicPr>
            <a:picLocks noChangeAspect="1"/>
          </p:cNvPicPr>
          <p:nvPr/>
        </p:nvPicPr>
        <p:blipFill>
          <a:blip r:embed="rId4" cstate="print"/>
          <a:stretch>
            <a:fillRect/>
          </a:stretch>
        </p:blipFill>
        <p:spPr>
          <a:xfrm>
            <a:off x="6896" y="6292350"/>
            <a:ext cx="2108148" cy="576000"/>
          </a:xfrm>
          <a:prstGeom prst="rect">
            <a:avLst/>
          </a:prstGeom>
        </p:spPr>
      </p:pic>
      <p:graphicFrame>
        <p:nvGraphicFramePr>
          <p:cNvPr id="10" name="Tabella 9"/>
          <p:cNvGraphicFramePr>
            <a:graphicFrameLocks noGrp="1"/>
          </p:cNvGraphicFramePr>
          <p:nvPr>
            <p:extLst>
              <p:ext uri="{D42A27DB-BD31-4B8C-83A1-F6EECF244321}">
                <p14:modId xmlns:p14="http://schemas.microsoft.com/office/powerpoint/2010/main" val="2193649205"/>
              </p:ext>
            </p:extLst>
          </p:nvPr>
        </p:nvGraphicFramePr>
        <p:xfrm>
          <a:off x="287016" y="1256066"/>
          <a:ext cx="8323573" cy="3109038"/>
        </p:xfrm>
        <a:graphic>
          <a:graphicData uri="http://schemas.openxmlformats.org/drawingml/2006/table">
            <a:tbl>
              <a:tblPr firstRow="1" bandRow="1">
                <a:tableStyleId>{F5AB1C69-6EDB-4FF4-983F-18BD219EF322}</a:tableStyleId>
              </a:tblPr>
              <a:tblGrid>
                <a:gridCol w="1913714">
                  <a:extLst>
                    <a:ext uri="{9D8B030D-6E8A-4147-A177-3AD203B41FA5}">
                      <a16:colId xmlns:a16="http://schemas.microsoft.com/office/drawing/2014/main" val="20002"/>
                    </a:ext>
                  </a:extLst>
                </a:gridCol>
                <a:gridCol w="6409859">
                  <a:extLst>
                    <a:ext uri="{9D8B030D-6E8A-4147-A177-3AD203B41FA5}">
                      <a16:colId xmlns:a16="http://schemas.microsoft.com/office/drawing/2014/main" val="20001"/>
                    </a:ext>
                  </a:extLst>
                </a:gridCol>
              </a:tblGrid>
              <a:tr h="270166">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600" b="1" u="none" dirty="0" smtClean="0">
                          <a:solidFill>
                            <a:schemeClr val="bg1"/>
                          </a:solidFill>
                          <a:effectLst/>
                          <a:latin typeface="Arial" panose="020B0604020202020204" pitchFamily="34" charset="0"/>
                          <a:cs typeface="Arial" panose="020B0604020202020204" pitchFamily="34" charset="0"/>
                        </a:rPr>
                        <a:t>Avviso n. 19/2018 </a:t>
                      </a:r>
                      <a:r>
                        <a:rPr lang="it-IT" sz="1600" b="1" dirty="0" smtClean="0">
                          <a:solidFill>
                            <a:schemeClr val="bg1"/>
                          </a:solidFill>
                          <a:effectLst/>
                          <a:latin typeface="Arial" panose="020B0604020202020204" pitchFamily="34" charset="0"/>
                          <a:cs typeface="Arial" panose="020B0604020202020204" pitchFamily="34" charset="0"/>
                        </a:rPr>
                        <a:t>per la presentazione di azioni per l’occupabilità di persone con disabilità, vulnerabili e a rischio di esclusione</a:t>
                      </a:r>
                      <a:endParaRPr lang="it-IT" sz="1600" b="1" i="1" dirty="0" smtClean="0">
                        <a:solidFill>
                          <a:schemeClr val="bg1"/>
                        </a:solidFill>
                        <a:latin typeface="Arial" panose="020B0604020202020204" pitchFamily="34" charset="0"/>
                        <a:cs typeface="Arial" panose="020B0604020202020204" pitchFamily="34" charset="0"/>
                      </a:endParaRPr>
                    </a:p>
                  </a:txBody>
                  <a:tcPr marL="91434" marR="91434" marT="45733" marB="45733" anchor="ctr">
                    <a:solidFill>
                      <a:srgbClr val="C06349"/>
                    </a:solidFill>
                  </a:tcPr>
                </a:tc>
                <a:tc hMerge="1">
                  <a:txBody>
                    <a:bodyPr/>
                    <a:lstStyle/>
                    <a:p>
                      <a:endParaRPr lang="it-IT"/>
                    </a:p>
                  </a:txBody>
                  <a:tcPr/>
                </a:tc>
                <a:extLst>
                  <a:ext uri="{0D108BD9-81ED-4DB2-BD59-A6C34878D82A}">
                    <a16:rowId xmlns:a16="http://schemas.microsoft.com/office/drawing/2014/main" val="10001"/>
                  </a:ext>
                </a:extLst>
              </a:tr>
              <a:tr h="270166">
                <a:tc>
                  <a:txBody>
                    <a:bodyPr/>
                    <a:lstStyle/>
                    <a:p>
                      <a:pPr algn="ctr"/>
                      <a:r>
                        <a:rPr lang="it-IT" sz="1400" b="1" dirty="0" smtClean="0">
                          <a:latin typeface="Arial" panose="020B0604020202020204" pitchFamily="34" charset="0"/>
                          <a:cs typeface="Arial" panose="020B0604020202020204" pitchFamily="34" charset="0"/>
                        </a:rPr>
                        <a:t>Riferimenti</a:t>
                      </a:r>
                      <a:endParaRPr lang="it-IT" sz="1400" b="1" dirty="0">
                        <a:latin typeface="Arial" panose="020B0604020202020204" pitchFamily="34" charset="0"/>
                        <a:cs typeface="Arial" panose="020B0604020202020204" pitchFamily="34" charset="0"/>
                      </a:endParaRPr>
                    </a:p>
                  </a:txBody>
                  <a:tcPr marL="91434" marR="91434" marT="45733" marB="45733" anchor="ctr">
                    <a:solidFill>
                      <a:srgbClr val="EED3CF"/>
                    </a:solidFill>
                  </a:tcPr>
                </a:tc>
                <a:tc>
                  <a:txBody>
                    <a:bodyPr/>
                    <a:lstStyle/>
                    <a:p>
                      <a:pPr algn="ctr"/>
                      <a:r>
                        <a:rPr lang="it-IT" sz="1400" b="1" baseline="0" dirty="0" smtClean="0">
                          <a:latin typeface="Arial" panose="020B0604020202020204" pitchFamily="34" charset="0"/>
                          <a:cs typeface="Arial" panose="020B0604020202020204" pitchFamily="34" charset="0"/>
                        </a:rPr>
                        <a:t>Descrizione</a:t>
                      </a:r>
                      <a:endParaRPr lang="it-IT" sz="1400" b="1" dirty="0">
                        <a:latin typeface="Arial" panose="020B0604020202020204" pitchFamily="34" charset="0"/>
                        <a:cs typeface="Arial" panose="020B0604020202020204" pitchFamily="34" charset="0"/>
                      </a:endParaRPr>
                    </a:p>
                  </a:txBody>
                  <a:tcPr marL="91434" marR="91434" marT="45733" marB="45733" anchor="ctr">
                    <a:solidFill>
                      <a:srgbClr val="EED3CF"/>
                    </a:solidFill>
                  </a:tcPr>
                </a:tc>
                <a:extLst>
                  <a:ext uri="{0D108BD9-81ED-4DB2-BD59-A6C34878D82A}">
                    <a16:rowId xmlns:a16="http://schemas.microsoft.com/office/drawing/2014/main" val="10000"/>
                  </a:ext>
                </a:extLst>
              </a:tr>
              <a:tr h="8941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kern="1200" baseline="0" dirty="0" smtClean="0">
                          <a:solidFill>
                            <a:schemeClr val="dk1"/>
                          </a:solidFill>
                          <a:effectLst/>
                          <a:latin typeface="Arial" panose="020B0604020202020204" pitchFamily="34" charset="0"/>
                          <a:ea typeface="+mn-ea"/>
                          <a:cs typeface="Arial" panose="020B0604020202020204" pitchFamily="34" charset="0"/>
                        </a:rPr>
                        <a:t>ARTICOLO 15 PRINCIPI ORIZZONTALI , comma 1, lettera a)</a:t>
                      </a:r>
                    </a:p>
                  </a:txBody>
                  <a:tcPr marL="91434" marR="91434" marT="45733" marB="45733" anchor="c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kern="1200" baseline="0" dirty="0" smtClean="0">
                          <a:solidFill>
                            <a:schemeClr val="dk1"/>
                          </a:solidFill>
                          <a:effectLst/>
                          <a:latin typeface="Arial" panose="020B0604020202020204" pitchFamily="34" charset="0"/>
                          <a:ea typeface="+mn-ea"/>
                          <a:cs typeface="Arial" panose="020B0604020202020204" pitchFamily="34" charset="0"/>
                        </a:rPr>
                        <a:t>I progetti dovranno tener conto del campo trasversale d’intervento del FSE dato dalla parità di genere e dalle pari opportunità, come indicato nel POR, pertanto dovrà essere indicato come si intende: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400" kern="1200" baseline="0" dirty="0" smtClean="0">
                          <a:solidFill>
                            <a:schemeClr val="dk1"/>
                          </a:solidFill>
                          <a:effectLst/>
                          <a:latin typeface="Arial" panose="020B0604020202020204" pitchFamily="34" charset="0"/>
                          <a:ea typeface="+mn-ea"/>
                          <a:cs typeface="Arial" panose="020B0604020202020204" pitchFamily="34" charset="0"/>
                        </a:rPr>
                        <a:t>assicurare la partecipazione di soggetti destinatari di genere femminile alle attività previste dal progetto;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400" kern="1200" baseline="0" dirty="0" smtClean="0">
                          <a:solidFill>
                            <a:schemeClr val="dk1"/>
                          </a:solidFill>
                          <a:effectLst/>
                          <a:latin typeface="Arial" panose="020B0604020202020204" pitchFamily="34" charset="0"/>
                          <a:ea typeface="+mn-ea"/>
                          <a:cs typeface="Arial" panose="020B0604020202020204" pitchFamily="34" charset="0"/>
                        </a:rPr>
                        <a:t>contrastare forme di discriminazione per ragioni di razza, sesso, religione, età, disabilità, al fine di garantire pari possibilità di accesso alle attività che intendono attuare;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400" kern="1200" baseline="0" dirty="0" smtClean="0">
                          <a:solidFill>
                            <a:schemeClr val="dk1"/>
                          </a:solidFill>
                          <a:effectLst/>
                          <a:latin typeface="Arial" panose="020B0604020202020204" pitchFamily="34" charset="0"/>
                          <a:ea typeface="+mn-ea"/>
                          <a:cs typeface="Arial" panose="020B0604020202020204" pitchFamily="34" charset="0"/>
                        </a:rPr>
                        <a:t>implementare quanto proposto al precedente punto a) e b) qualora il progetto fosse approvato; </a:t>
                      </a:r>
                    </a:p>
                  </a:txBody>
                  <a:tcPr marL="91434" marR="91434" marT="45733" marB="45733" anchor="ctr">
                    <a:noFill/>
                  </a:tcPr>
                </a:tc>
                <a:extLst>
                  <a:ext uri="{0D108BD9-81ED-4DB2-BD59-A6C34878D82A}">
                    <a16:rowId xmlns:a16="http://schemas.microsoft.com/office/drawing/2014/main" val="10002"/>
                  </a:ext>
                </a:extLst>
              </a:tr>
            </a:tbl>
          </a:graphicData>
        </a:graphic>
      </p:graphicFrame>
      <p:sp>
        <p:nvSpPr>
          <p:cNvPr id="3" name="Segnaposto numero diapositiva 2"/>
          <p:cNvSpPr>
            <a:spLocks noGrp="1"/>
          </p:cNvSpPr>
          <p:nvPr>
            <p:ph type="sldNum" sz="quarter" idx="12"/>
          </p:nvPr>
        </p:nvSpPr>
        <p:spPr/>
        <p:txBody>
          <a:bodyPr/>
          <a:lstStyle/>
          <a:p>
            <a:fld id="{E8A12B40-A0DA-4D1A-A20A-71BF3E74F813}" type="slidenum">
              <a:rPr lang="en-GB" smtClean="0"/>
              <a:pPr/>
              <a:t>16</a:t>
            </a:fld>
            <a:endParaRPr lang="en-GB"/>
          </a:p>
        </p:txBody>
      </p:sp>
    </p:spTree>
    <p:extLst>
      <p:ext uri="{BB962C8B-B14F-4D97-AF65-F5344CB8AC3E}">
        <p14:creationId xmlns:p14="http://schemas.microsoft.com/office/powerpoint/2010/main" val="34744390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3" cstate="print"/>
          <a:srcRect t="26851" r="5627"/>
          <a:stretch>
            <a:fillRect/>
          </a:stretch>
        </p:blipFill>
        <p:spPr bwMode="auto">
          <a:xfrm>
            <a:off x="6588125" y="6309568"/>
            <a:ext cx="2232025" cy="431800"/>
          </a:xfrm>
          <a:prstGeom prst="rect">
            <a:avLst/>
          </a:prstGeom>
          <a:noFill/>
          <a:ln w="9525">
            <a:noFill/>
            <a:miter lim="800000"/>
            <a:headEnd/>
            <a:tailEnd/>
          </a:ln>
        </p:spPr>
      </p:pic>
      <p:sp>
        <p:nvSpPr>
          <p:cNvPr id="14" name="CasellaDiTesto 13"/>
          <p:cNvSpPr txBox="1"/>
          <p:nvPr/>
        </p:nvSpPr>
        <p:spPr>
          <a:xfrm>
            <a:off x="251520" y="1628800"/>
            <a:ext cx="7776864" cy="812530"/>
          </a:xfrm>
          <a:prstGeom prst="rect">
            <a:avLst/>
          </a:prstGeom>
          <a:noFill/>
        </p:spPr>
        <p:txBody>
          <a:bodyPr wrap="square">
            <a:spAutoFit/>
          </a:bodyPr>
          <a:lstStyle/>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it-IT" dirty="0">
              <a:solidFill>
                <a:srgbClr val="365F91"/>
              </a:solidFill>
              <a:latin typeface="Arial Black" panose="020B0A04020102020204" pitchFamily="34" charset="0"/>
              <a:ea typeface="ＭＳ Ｐゴシック" panose="020B0600070205080204" pitchFamily="34" charset="-128"/>
            </a:endParaRPr>
          </a:p>
          <a:p>
            <a:pPr eaLnBrk="1" hangingPunct="1">
              <a:defRPr/>
            </a:pPr>
            <a:endParaRPr lang="it-IT" dirty="0">
              <a:solidFill>
                <a:prstClr val="black">
                  <a:lumMod val="65000"/>
                  <a:lumOff val="35000"/>
                </a:prstClr>
              </a:solidFill>
            </a:endParaRPr>
          </a:p>
        </p:txBody>
      </p:sp>
      <p:sp>
        <p:nvSpPr>
          <p:cNvPr id="7" name="CasellaDiTesto 6"/>
          <p:cNvSpPr txBox="1"/>
          <p:nvPr/>
        </p:nvSpPr>
        <p:spPr>
          <a:xfrm>
            <a:off x="287016" y="260648"/>
            <a:ext cx="8856984" cy="707886"/>
          </a:xfrm>
          <a:prstGeom prst="rect">
            <a:avLst/>
          </a:prstGeom>
          <a:noFill/>
        </p:spPr>
        <p:txBody>
          <a:bodyPr wrap="square" rtlCol="0">
            <a:spAutoFit/>
          </a:bodyPr>
          <a:lstStyle/>
          <a:p>
            <a:pPr algn="ctr"/>
            <a:r>
              <a:rPr lang="it-IT" sz="2000" dirty="0">
                <a:solidFill>
                  <a:srgbClr val="0066CC"/>
                </a:solidFill>
              </a:rPr>
              <a:t>PARITÀ DI GENERE, PARI OPPORTUNITÀ E </a:t>
            </a:r>
          </a:p>
          <a:p>
            <a:pPr algn="ctr"/>
            <a:r>
              <a:rPr lang="it-IT" sz="2000" dirty="0">
                <a:solidFill>
                  <a:srgbClr val="0066CC"/>
                </a:solidFill>
              </a:rPr>
              <a:t>NON </a:t>
            </a:r>
            <a:r>
              <a:rPr lang="it-IT" sz="2000" dirty="0" smtClean="0">
                <a:solidFill>
                  <a:srgbClr val="0066CC"/>
                </a:solidFill>
              </a:rPr>
              <a:t>DISCRIMINAZIONE</a:t>
            </a:r>
            <a:r>
              <a:rPr lang="it-IT" sz="2000" baseline="-25000" dirty="0" smtClean="0">
                <a:solidFill>
                  <a:srgbClr val="0066CC"/>
                </a:solidFill>
              </a:rPr>
              <a:t>(6)</a:t>
            </a:r>
            <a:endParaRPr lang="it-IT" sz="2000" dirty="0">
              <a:solidFill>
                <a:srgbClr val="0066CC"/>
              </a:solidFill>
            </a:endParaRPr>
          </a:p>
        </p:txBody>
      </p:sp>
      <p:pic>
        <p:nvPicPr>
          <p:cNvPr id="11" name="Immagine 10" descr="Proposta logo antropomorfo FSE SICILIA.png"/>
          <p:cNvPicPr>
            <a:picLocks noChangeAspect="1"/>
          </p:cNvPicPr>
          <p:nvPr/>
        </p:nvPicPr>
        <p:blipFill>
          <a:blip r:embed="rId4" cstate="print"/>
          <a:stretch>
            <a:fillRect/>
          </a:stretch>
        </p:blipFill>
        <p:spPr>
          <a:xfrm>
            <a:off x="6896" y="6292350"/>
            <a:ext cx="2108148" cy="576000"/>
          </a:xfrm>
          <a:prstGeom prst="rect">
            <a:avLst/>
          </a:prstGeom>
        </p:spPr>
      </p:pic>
      <p:graphicFrame>
        <p:nvGraphicFramePr>
          <p:cNvPr id="10" name="Tabella 9"/>
          <p:cNvGraphicFramePr>
            <a:graphicFrameLocks noGrp="1"/>
          </p:cNvGraphicFramePr>
          <p:nvPr>
            <p:extLst>
              <p:ext uri="{D42A27DB-BD31-4B8C-83A1-F6EECF244321}">
                <p14:modId xmlns:p14="http://schemas.microsoft.com/office/powerpoint/2010/main" val="671162987"/>
              </p:ext>
            </p:extLst>
          </p:nvPr>
        </p:nvGraphicFramePr>
        <p:xfrm>
          <a:off x="287016" y="1772817"/>
          <a:ext cx="8323573" cy="2448272"/>
        </p:xfrm>
        <a:graphic>
          <a:graphicData uri="http://schemas.openxmlformats.org/drawingml/2006/table">
            <a:tbl>
              <a:tblPr firstRow="1" bandRow="1">
                <a:tableStyleId>{F5AB1C69-6EDB-4FF4-983F-18BD219EF322}</a:tableStyleId>
              </a:tblPr>
              <a:tblGrid>
                <a:gridCol w="8323573">
                  <a:extLst>
                    <a:ext uri="{9D8B030D-6E8A-4147-A177-3AD203B41FA5}">
                      <a16:colId xmlns:a16="http://schemas.microsoft.com/office/drawing/2014/main" val="20002"/>
                    </a:ext>
                  </a:extLst>
                </a:gridCol>
              </a:tblGrid>
              <a:tr h="4680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600" b="1" i="1" dirty="0" smtClean="0">
                          <a:solidFill>
                            <a:schemeClr val="bg1"/>
                          </a:solidFill>
                          <a:latin typeface="Arial" panose="020B0604020202020204" pitchFamily="34" charset="0"/>
                          <a:cs typeface="Arial" panose="020B0604020202020204" pitchFamily="34" charset="0"/>
                        </a:rPr>
                        <a:t>Attività per l’accesso</a:t>
                      </a:r>
                      <a:r>
                        <a:rPr lang="it-IT" sz="1600" b="1" i="1" baseline="0" dirty="0" smtClean="0">
                          <a:solidFill>
                            <a:schemeClr val="bg1"/>
                          </a:solidFill>
                          <a:latin typeface="Arial" panose="020B0604020202020204" pitchFamily="34" charset="0"/>
                          <a:cs typeface="Arial" panose="020B0604020202020204" pitchFamily="34" charset="0"/>
                        </a:rPr>
                        <a:t> delle donne al mondo del lavoro</a:t>
                      </a:r>
                      <a:endParaRPr lang="it-IT" sz="1600" b="1" i="1" dirty="0" smtClean="0">
                        <a:solidFill>
                          <a:schemeClr val="bg1"/>
                        </a:solidFill>
                        <a:latin typeface="Arial" panose="020B0604020202020204" pitchFamily="34" charset="0"/>
                        <a:cs typeface="Arial" panose="020B0604020202020204" pitchFamily="34" charset="0"/>
                      </a:endParaRPr>
                    </a:p>
                  </a:txBody>
                  <a:tcPr marL="91434" marR="91434" marT="45733" marB="45733" anchor="ctr">
                    <a:solidFill>
                      <a:srgbClr val="C06349"/>
                    </a:solidFill>
                  </a:tcPr>
                </a:tc>
                <a:extLst>
                  <a:ext uri="{0D108BD9-81ED-4DB2-BD59-A6C34878D82A}">
                    <a16:rowId xmlns:a16="http://schemas.microsoft.com/office/drawing/2014/main" val="10000"/>
                  </a:ext>
                </a:extLst>
              </a:tr>
              <a:tr h="6498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600" b="1" u="none" dirty="0" smtClean="0">
                          <a:solidFill>
                            <a:schemeClr val="tx1"/>
                          </a:solidFill>
                          <a:effectLst/>
                          <a:latin typeface="Arial" panose="020B0604020202020204" pitchFamily="34" charset="0"/>
                          <a:cs typeface="Arial" panose="020B0604020202020204" pitchFamily="34" charset="0"/>
                        </a:rPr>
                        <a:t>Avviso n. 19/2018 </a:t>
                      </a:r>
                      <a:r>
                        <a:rPr lang="it-IT" sz="1600" b="1" dirty="0" smtClean="0">
                          <a:solidFill>
                            <a:schemeClr val="tx1"/>
                          </a:solidFill>
                          <a:effectLst/>
                          <a:latin typeface="Arial" panose="020B0604020202020204" pitchFamily="34" charset="0"/>
                          <a:cs typeface="Arial" panose="020B0604020202020204" pitchFamily="34" charset="0"/>
                        </a:rPr>
                        <a:t>per la presentazione di azioni per l’occupabilità di persone con disabilità, vulnerabili e a rischio di esclusione</a:t>
                      </a:r>
                      <a:endParaRPr lang="it-IT" sz="1600" b="1" i="1" dirty="0" smtClean="0">
                        <a:solidFill>
                          <a:schemeClr val="tx1"/>
                        </a:solidFill>
                        <a:latin typeface="Arial" panose="020B0604020202020204" pitchFamily="34" charset="0"/>
                        <a:cs typeface="Arial" panose="020B0604020202020204" pitchFamily="34" charset="0"/>
                      </a:endParaRPr>
                    </a:p>
                  </a:txBody>
                  <a:tcPr marL="91434" marR="91434" marT="45733" marB="45733" anchor="ctr">
                    <a:solidFill>
                      <a:srgbClr val="EED3CF"/>
                    </a:solidFill>
                  </a:tcPr>
                </a:tc>
                <a:extLst>
                  <a:ext uri="{0D108BD9-81ED-4DB2-BD59-A6C34878D82A}">
                    <a16:rowId xmlns:a16="http://schemas.microsoft.com/office/drawing/2014/main" val="10001"/>
                  </a:ext>
                </a:extLst>
              </a:tr>
              <a:tr h="1330369">
                <a:tc>
                  <a:txBody>
                    <a:bodyPr/>
                    <a:lstStyle/>
                    <a:p>
                      <a:r>
                        <a:rPr lang="it-IT" sz="1400" kern="1200" baseline="0" dirty="0" smtClean="0">
                          <a:solidFill>
                            <a:schemeClr val="dk1"/>
                          </a:solidFill>
                          <a:effectLst/>
                          <a:latin typeface="Arial" panose="020B0604020202020204" pitchFamily="34" charset="0"/>
                          <a:ea typeface="+mn-ea"/>
                          <a:cs typeface="Arial" panose="020B0604020202020204" pitchFamily="34" charset="0"/>
                        </a:rPr>
                        <a:t>In coerenza con la strategia del Programma Operativo FSE 2014-20 della Regione siciliana (PO FSE), l’Avviso 19/2018 intende sostenere l’inclusione lavorativa delle persone con disabilità e delle persone maggiormente vulnerabili e a rischio di discriminazione, contribuendo a realizzare condizioni di pari opportunità e di </a:t>
                      </a:r>
                      <a:r>
                        <a:rPr lang="it-IT" sz="1400" kern="1200" baseline="0" dirty="0" err="1" smtClean="0">
                          <a:solidFill>
                            <a:schemeClr val="dk1"/>
                          </a:solidFill>
                          <a:effectLst/>
                          <a:latin typeface="Arial" panose="020B0604020202020204" pitchFamily="34" charset="0"/>
                          <a:ea typeface="+mn-ea"/>
                          <a:cs typeface="Arial" panose="020B0604020202020204" pitchFamily="34" charset="0"/>
                        </a:rPr>
                        <a:t>capacitazione</a:t>
                      </a:r>
                      <a:r>
                        <a:rPr lang="it-IT" sz="1400" kern="1200" baseline="0" dirty="0" smtClean="0">
                          <a:solidFill>
                            <a:schemeClr val="dk1"/>
                          </a:solidFill>
                          <a:effectLst/>
                          <a:latin typeface="Arial" panose="020B0604020202020204" pitchFamily="34" charset="0"/>
                          <a:ea typeface="+mn-ea"/>
                          <a:cs typeface="Arial" panose="020B0604020202020204" pitchFamily="34" charset="0"/>
                        </a:rPr>
                        <a:t> nei confronti di queste componenti più fragili della popolazione siciliana.</a:t>
                      </a:r>
                    </a:p>
                  </a:txBody>
                  <a:tcPr marL="91434" marR="91434" marT="45733" marB="45733" anchor="ctr">
                    <a:noFill/>
                  </a:tcPr>
                </a:tc>
                <a:extLst>
                  <a:ext uri="{0D108BD9-81ED-4DB2-BD59-A6C34878D82A}">
                    <a16:rowId xmlns:a16="http://schemas.microsoft.com/office/drawing/2014/main" val="10002"/>
                  </a:ext>
                </a:extLst>
              </a:tr>
            </a:tbl>
          </a:graphicData>
        </a:graphic>
      </p:graphicFrame>
      <p:sp>
        <p:nvSpPr>
          <p:cNvPr id="3" name="Segnaposto numero diapositiva 2"/>
          <p:cNvSpPr>
            <a:spLocks noGrp="1"/>
          </p:cNvSpPr>
          <p:nvPr>
            <p:ph type="sldNum" sz="quarter" idx="12"/>
          </p:nvPr>
        </p:nvSpPr>
        <p:spPr/>
        <p:txBody>
          <a:bodyPr/>
          <a:lstStyle/>
          <a:p>
            <a:fld id="{E8A12B40-A0DA-4D1A-A20A-71BF3E74F813}" type="slidenum">
              <a:rPr lang="en-GB" smtClean="0"/>
              <a:pPr/>
              <a:t>17</a:t>
            </a:fld>
            <a:endParaRPr lang="en-GB"/>
          </a:p>
        </p:txBody>
      </p:sp>
      <p:sp>
        <p:nvSpPr>
          <p:cNvPr id="12" name="Freccia a destra 11"/>
          <p:cNvSpPr/>
          <p:nvPr/>
        </p:nvSpPr>
        <p:spPr>
          <a:xfrm>
            <a:off x="797000" y="4158562"/>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
        <p:nvSpPr>
          <p:cNvPr id="2" name="CasellaDiTesto 1"/>
          <p:cNvSpPr txBox="1"/>
          <p:nvPr/>
        </p:nvSpPr>
        <p:spPr>
          <a:xfrm>
            <a:off x="1187624" y="4103008"/>
            <a:ext cx="7344816" cy="400110"/>
          </a:xfrm>
          <a:prstGeom prst="rect">
            <a:avLst/>
          </a:prstGeom>
          <a:noFill/>
          <a:ln>
            <a:solidFill>
              <a:schemeClr val="accent1"/>
            </a:solidFill>
          </a:ln>
        </p:spPr>
        <p:txBody>
          <a:bodyPr wrap="square" rtlCol="0">
            <a:spAutoFit/>
          </a:bodyPr>
          <a:lstStyle/>
          <a:p>
            <a:r>
              <a:rPr lang="it-IT" sz="2000" dirty="0" smtClean="0"/>
              <a:t>Area di disagio 3 – Donne vittime di abusi e violenza</a:t>
            </a:r>
            <a:endParaRPr lang="it-IT" sz="2000" dirty="0"/>
          </a:p>
        </p:txBody>
      </p:sp>
      <p:sp>
        <p:nvSpPr>
          <p:cNvPr id="13" name="Freccia a destra 12"/>
          <p:cNvSpPr/>
          <p:nvPr/>
        </p:nvSpPr>
        <p:spPr>
          <a:xfrm>
            <a:off x="2771800" y="4806634"/>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
        <p:nvSpPr>
          <p:cNvPr id="15" name="CasellaDiTesto 14"/>
          <p:cNvSpPr txBox="1"/>
          <p:nvPr/>
        </p:nvSpPr>
        <p:spPr>
          <a:xfrm>
            <a:off x="3131840" y="4751080"/>
            <a:ext cx="2745665" cy="400110"/>
          </a:xfrm>
          <a:prstGeom prst="rect">
            <a:avLst/>
          </a:prstGeom>
          <a:noFill/>
          <a:ln>
            <a:solidFill>
              <a:schemeClr val="accent1"/>
            </a:solidFill>
          </a:ln>
        </p:spPr>
        <p:txBody>
          <a:bodyPr wrap="square" rtlCol="0">
            <a:spAutoFit/>
          </a:bodyPr>
          <a:lstStyle/>
          <a:p>
            <a:pPr algn="ctr"/>
            <a:r>
              <a:rPr lang="it-IT" sz="2000" dirty="0" smtClean="0"/>
              <a:t>€ 3.300.000</a:t>
            </a:r>
            <a:endParaRPr lang="it-IT" sz="2000" dirty="0"/>
          </a:p>
        </p:txBody>
      </p:sp>
      <p:sp>
        <p:nvSpPr>
          <p:cNvPr id="16" name="Freccia a destra 15"/>
          <p:cNvSpPr/>
          <p:nvPr/>
        </p:nvSpPr>
        <p:spPr>
          <a:xfrm>
            <a:off x="832234" y="5451982"/>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
        <p:nvSpPr>
          <p:cNvPr id="17" name="CasellaDiTesto 16"/>
          <p:cNvSpPr txBox="1"/>
          <p:nvPr/>
        </p:nvSpPr>
        <p:spPr>
          <a:xfrm>
            <a:off x="1222858" y="5396428"/>
            <a:ext cx="7344816" cy="400110"/>
          </a:xfrm>
          <a:prstGeom prst="rect">
            <a:avLst/>
          </a:prstGeom>
          <a:noFill/>
          <a:ln>
            <a:solidFill>
              <a:schemeClr val="accent1"/>
            </a:solidFill>
          </a:ln>
        </p:spPr>
        <p:txBody>
          <a:bodyPr wrap="square" rtlCol="0">
            <a:spAutoFit/>
          </a:bodyPr>
          <a:lstStyle/>
          <a:p>
            <a:r>
              <a:rPr lang="it-IT" sz="2000" dirty="0" smtClean="0"/>
              <a:t>6 progetti provvisoriamente ammessi a finanziamento</a:t>
            </a:r>
            <a:endParaRPr lang="it-IT" sz="2000" dirty="0"/>
          </a:p>
        </p:txBody>
      </p:sp>
    </p:spTree>
    <p:extLst>
      <p:ext uri="{BB962C8B-B14F-4D97-AF65-F5344CB8AC3E}">
        <p14:creationId xmlns:p14="http://schemas.microsoft.com/office/powerpoint/2010/main" val="455665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cstate="print"/>
          <a:srcRect/>
          <a:stretch>
            <a:fillRect/>
          </a:stretch>
        </p:blipFill>
        <p:spPr bwMode="auto">
          <a:xfrm>
            <a:off x="0" y="1772816"/>
            <a:ext cx="9144000" cy="792752"/>
          </a:xfrm>
          <a:prstGeom prst="rect">
            <a:avLst/>
          </a:prstGeom>
          <a:noFill/>
          <a:ln w="9525">
            <a:noFill/>
            <a:miter lim="800000"/>
            <a:headEnd/>
            <a:tailEnd/>
          </a:ln>
        </p:spPr>
      </p:pic>
      <p:sp>
        <p:nvSpPr>
          <p:cNvPr id="14" name="CasellaDiTesto 13"/>
          <p:cNvSpPr txBox="1"/>
          <p:nvPr/>
        </p:nvSpPr>
        <p:spPr>
          <a:xfrm>
            <a:off x="251520" y="980728"/>
            <a:ext cx="8712968" cy="1203406"/>
          </a:xfrm>
          <a:prstGeom prst="rect">
            <a:avLst/>
          </a:prstGeom>
          <a:noFill/>
        </p:spPr>
        <p:txBody>
          <a:bodyPr wrap="square">
            <a:spAutoFit/>
          </a:bodyPr>
          <a:lstStyle/>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it-IT" dirty="0">
              <a:solidFill>
                <a:srgbClr val="365F91"/>
              </a:solidFill>
              <a:latin typeface="Arial Black" panose="020B0A04020102020204" pitchFamily="34" charset="0"/>
              <a:ea typeface="ＭＳ Ｐゴシック" panose="020B0600070205080204" pitchFamily="34" charset="-128"/>
            </a:endParaRPr>
          </a:p>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it-IT" dirty="0" smtClean="0">
                <a:solidFill>
                  <a:srgbClr val="0070C0"/>
                </a:solidFill>
                <a:latin typeface="+mj-lt"/>
                <a:ea typeface="ＭＳ Ｐゴシック" panose="020B0600070205080204" pitchFamily="34" charset="-128"/>
              </a:rPr>
              <a:t>Comitato di Sorveglianza del  </a:t>
            </a:r>
            <a:r>
              <a:rPr lang="it-IT" dirty="0">
                <a:solidFill>
                  <a:srgbClr val="0070C0"/>
                </a:solidFill>
                <a:latin typeface="+mj-lt"/>
                <a:ea typeface="ＭＳ Ｐゴシック" panose="020B0600070205080204" pitchFamily="34" charset="-128"/>
              </a:rPr>
              <a:t>Programma Operativo </a:t>
            </a:r>
            <a:endParaRPr lang="it-IT" dirty="0" smtClean="0">
              <a:solidFill>
                <a:srgbClr val="0070C0"/>
              </a:solidFill>
              <a:latin typeface="+mj-lt"/>
              <a:ea typeface="ＭＳ Ｐゴシック" panose="020B0600070205080204" pitchFamily="34" charset="-128"/>
            </a:endParaRPr>
          </a:p>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it-IT" sz="2800" dirty="0" smtClean="0">
                <a:solidFill>
                  <a:srgbClr val="0070C0"/>
                </a:solidFill>
                <a:latin typeface="+mj-lt"/>
                <a:ea typeface="ＭＳ Ｐゴシック" panose="020B0600070205080204" pitchFamily="34" charset="-128"/>
              </a:rPr>
              <a:t>FSE </a:t>
            </a:r>
            <a:r>
              <a:rPr lang="it-IT" sz="2800" smtClean="0">
                <a:solidFill>
                  <a:srgbClr val="0070C0"/>
                </a:solidFill>
                <a:latin typeface="+mj-lt"/>
                <a:ea typeface="ＭＳ Ｐゴシック" panose="020B0600070205080204" pitchFamily="34" charset="-128"/>
              </a:rPr>
              <a:t>Sicilia 2014 – 2020</a:t>
            </a:r>
            <a:endParaRPr lang="it-IT" sz="2800" dirty="0">
              <a:latin typeface="+mj-lt"/>
              <a:ea typeface="ＭＳ Ｐゴシック" panose="020B0600070205080204" pitchFamily="34" charset="-128"/>
            </a:endParaRPr>
          </a:p>
        </p:txBody>
      </p:sp>
      <p:pic>
        <p:nvPicPr>
          <p:cNvPr id="1026" name="Picture 2"/>
          <p:cNvPicPr>
            <a:picLocks noChangeAspect="1" noChangeArrowheads="1"/>
          </p:cNvPicPr>
          <p:nvPr/>
        </p:nvPicPr>
        <p:blipFill>
          <a:blip r:embed="rId3" cstate="print"/>
          <a:stretch>
            <a:fillRect/>
          </a:stretch>
        </p:blipFill>
        <p:spPr bwMode="auto">
          <a:xfrm>
            <a:off x="1403648" y="332656"/>
            <a:ext cx="6279678" cy="1069810"/>
          </a:xfrm>
          <a:prstGeom prst="rect">
            <a:avLst/>
          </a:prstGeom>
          <a:noFill/>
          <a:ln>
            <a:noFill/>
          </a:ln>
        </p:spPr>
      </p:pic>
      <p:sp>
        <p:nvSpPr>
          <p:cNvPr id="11" name="CasellaDiTesto 10"/>
          <p:cNvSpPr txBox="1"/>
          <p:nvPr/>
        </p:nvSpPr>
        <p:spPr>
          <a:xfrm>
            <a:off x="1619672" y="2924945"/>
            <a:ext cx="5616624" cy="954107"/>
          </a:xfrm>
          <a:prstGeom prst="rect">
            <a:avLst/>
          </a:prstGeom>
          <a:noFill/>
        </p:spPr>
        <p:txBody>
          <a:bodyPr wrap="square" rtlCol="0">
            <a:spAutoFit/>
          </a:bodyPr>
          <a:lstStyle/>
          <a:p>
            <a:pPr algn="ctr"/>
            <a:r>
              <a:rPr lang="it-IT" sz="3200" dirty="0" smtClean="0">
                <a:solidFill>
                  <a:schemeClr val="tx1">
                    <a:lumMod val="75000"/>
                    <a:lumOff val="25000"/>
                  </a:schemeClr>
                </a:solidFill>
              </a:rPr>
              <a:t>Grazie per l’attenzione </a:t>
            </a:r>
          </a:p>
          <a:p>
            <a:endParaRPr lang="it-IT" dirty="0"/>
          </a:p>
        </p:txBody>
      </p:sp>
      <p:pic>
        <p:nvPicPr>
          <p:cNvPr id="9" name="Immagine 8" descr="Proposta logo antropomorfo FSE SICILIA.png"/>
          <p:cNvPicPr>
            <a:picLocks noChangeAspect="1"/>
          </p:cNvPicPr>
          <p:nvPr/>
        </p:nvPicPr>
        <p:blipFill>
          <a:blip r:embed="rId4" cstate="print"/>
          <a:stretch>
            <a:fillRect/>
          </a:stretch>
        </p:blipFill>
        <p:spPr>
          <a:xfrm>
            <a:off x="3515" y="6088559"/>
            <a:ext cx="3024336" cy="758257"/>
          </a:xfrm>
          <a:prstGeom prst="rect">
            <a:avLst/>
          </a:prstGeom>
        </p:spPr>
      </p:pic>
      <p:sp>
        <p:nvSpPr>
          <p:cNvPr id="12" name="CasellaDiTesto 11"/>
          <p:cNvSpPr txBox="1"/>
          <p:nvPr/>
        </p:nvSpPr>
        <p:spPr>
          <a:xfrm>
            <a:off x="5868144" y="6175299"/>
            <a:ext cx="3275856" cy="584775"/>
          </a:xfrm>
          <a:prstGeom prst="rect">
            <a:avLst/>
          </a:prstGeom>
          <a:noFill/>
        </p:spPr>
        <p:txBody>
          <a:bodyPr wrap="square" rtlCol="0">
            <a:spAutoFit/>
          </a:bodyPr>
          <a:lstStyle/>
          <a:p>
            <a:pPr algn="ctr"/>
            <a:r>
              <a:rPr lang="it-IT" sz="1600" dirty="0" smtClean="0">
                <a:solidFill>
                  <a:srgbClr val="0070C0"/>
                </a:solidFill>
              </a:rPr>
              <a:t>Palermo 25 giugno 2019</a:t>
            </a:r>
          </a:p>
          <a:p>
            <a:pPr algn="ctr"/>
            <a:r>
              <a:rPr lang="it-IT" sz="1600" dirty="0" smtClean="0">
                <a:solidFill>
                  <a:srgbClr val="0070C0"/>
                </a:solidFill>
              </a:rPr>
              <a:t>I.P.S.S.E.O.A. "Pietro Piazza</a:t>
            </a:r>
            <a:r>
              <a:rPr lang="it-IT" sz="1600" dirty="0">
                <a:solidFill>
                  <a:srgbClr val="0070C0"/>
                </a:solidFill>
              </a:rPr>
              <a:t>"</a:t>
            </a:r>
            <a:endParaRPr lang="it-IT" sz="1600" dirty="0" smtClean="0">
              <a:solidFill>
                <a:srgbClr val="0070C0"/>
              </a:solidFill>
            </a:endParaRPr>
          </a:p>
        </p:txBody>
      </p:sp>
      <p:sp>
        <p:nvSpPr>
          <p:cNvPr id="15" name="CasellaDiTesto 14"/>
          <p:cNvSpPr txBox="1"/>
          <p:nvPr/>
        </p:nvSpPr>
        <p:spPr>
          <a:xfrm>
            <a:off x="239958" y="4775075"/>
            <a:ext cx="5509759" cy="738623"/>
          </a:xfrm>
          <a:prstGeom prst="rect">
            <a:avLst/>
          </a:prstGeom>
          <a:noFill/>
        </p:spPr>
        <p:txBody>
          <a:bodyPr wrap="none" lIns="91399" tIns="45700" rIns="91399" bIns="45700" rtlCol="0">
            <a:spAutoFit/>
          </a:bodyPr>
          <a:lstStyle/>
          <a:p>
            <a:r>
              <a:rPr lang="it-IT" sz="1800" dirty="0">
                <a:solidFill>
                  <a:schemeClr val="tx1">
                    <a:lumMod val="75000"/>
                    <a:lumOff val="25000"/>
                  </a:schemeClr>
                </a:solidFill>
              </a:rPr>
              <a:t>Relatore </a:t>
            </a:r>
            <a:r>
              <a:rPr lang="it-IT" sz="1800" dirty="0" smtClean="0">
                <a:solidFill>
                  <a:schemeClr val="tx1">
                    <a:lumMod val="75000"/>
                    <a:lumOff val="25000"/>
                  </a:schemeClr>
                </a:solidFill>
              </a:rPr>
              <a:t>Dott.ssa Maria Letizia Di Liberti</a:t>
            </a:r>
          </a:p>
          <a:p>
            <a:r>
              <a:rPr lang="it-IT" sz="1200" dirty="0" smtClean="0">
                <a:solidFill>
                  <a:schemeClr val="tx1">
                    <a:lumMod val="75000"/>
                    <a:lumOff val="25000"/>
                  </a:schemeClr>
                </a:solidFill>
              </a:rPr>
              <a:t>Assessorato </a:t>
            </a:r>
            <a:r>
              <a:rPr lang="it-IT" sz="1200" dirty="0">
                <a:solidFill>
                  <a:schemeClr val="tx1">
                    <a:lumMod val="75000"/>
                    <a:lumOff val="25000"/>
                  </a:schemeClr>
                </a:solidFill>
              </a:rPr>
              <a:t>regionale della Famiglia, delle Politiche Sociali e del Lavoro</a:t>
            </a:r>
          </a:p>
          <a:p>
            <a:r>
              <a:rPr lang="it-IT" sz="1200" dirty="0">
                <a:solidFill>
                  <a:schemeClr val="tx1">
                    <a:lumMod val="75000"/>
                    <a:lumOff val="25000"/>
                  </a:schemeClr>
                </a:solidFill>
              </a:rPr>
              <a:t>Dipartimento della Famiglia e delle Politiche </a:t>
            </a:r>
            <a:r>
              <a:rPr lang="it-IT" sz="1200" dirty="0" smtClean="0">
                <a:solidFill>
                  <a:schemeClr val="tx1">
                    <a:lumMod val="75000"/>
                    <a:lumOff val="25000"/>
                  </a:schemeClr>
                </a:solidFill>
              </a:rPr>
              <a:t>Sociali</a:t>
            </a:r>
            <a:endParaRPr lang="it-IT" sz="1200" dirty="0">
              <a:solidFill>
                <a:schemeClr val="tx1">
                  <a:lumMod val="75000"/>
                  <a:lumOff val="25000"/>
                </a:schemeClr>
              </a:solidFill>
            </a:endParaRPr>
          </a:p>
        </p:txBody>
      </p:sp>
    </p:spTree>
    <p:extLst>
      <p:ext uri="{BB962C8B-B14F-4D97-AF65-F5344CB8AC3E}">
        <p14:creationId xmlns:p14="http://schemas.microsoft.com/office/powerpoint/2010/main" val="19705158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4" cstate="print"/>
          <a:srcRect t="26851" r="5627"/>
          <a:stretch>
            <a:fillRect/>
          </a:stretch>
        </p:blipFill>
        <p:spPr bwMode="auto">
          <a:xfrm>
            <a:off x="6588125" y="6309568"/>
            <a:ext cx="2232025" cy="431800"/>
          </a:xfrm>
          <a:prstGeom prst="rect">
            <a:avLst/>
          </a:prstGeom>
          <a:noFill/>
          <a:ln w="9525">
            <a:noFill/>
            <a:miter lim="800000"/>
            <a:headEnd/>
            <a:tailEnd/>
          </a:ln>
        </p:spPr>
      </p:pic>
      <p:sp>
        <p:nvSpPr>
          <p:cNvPr id="14" name="CasellaDiTesto 13"/>
          <p:cNvSpPr txBox="1"/>
          <p:nvPr/>
        </p:nvSpPr>
        <p:spPr>
          <a:xfrm>
            <a:off x="251520" y="1628800"/>
            <a:ext cx="7776864" cy="812530"/>
          </a:xfrm>
          <a:prstGeom prst="rect">
            <a:avLst/>
          </a:prstGeom>
          <a:noFill/>
        </p:spPr>
        <p:txBody>
          <a:bodyPr wrap="square">
            <a:spAutoFit/>
          </a:bodyPr>
          <a:lstStyle/>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it-IT" dirty="0">
              <a:solidFill>
                <a:srgbClr val="365F91"/>
              </a:solidFill>
              <a:latin typeface="Arial Black" panose="020B0A04020102020204" pitchFamily="34" charset="0"/>
              <a:ea typeface="ＭＳ Ｐゴシック" panose="020B0600070205080204" pitchFamily="34" charset="-128"/>
            </a:endParaRPr>
          </a:p>
          <a:p>
            <a:pPr eaLnBrk="1" hangingPunct="1">
              <a:defRPr/>
            </a:pPr>
            <a:endParaRPr lang="it-IT" dirty="0">
              <a:solidFill>
                <a:schemeClr val="tx1">
                  <a:lumMod val="65000"/>
                  <a:lumOff val="35000"/>
                </a:schemeClr>
              </a:solidFill>
            </a:endParaRPr>
          </a:p>
        </p:txBody>
      </p:sp>
      <p:sp>
        <p:nvSpPr>
          <p:cNvPr id="7" name="CasellaDiTesto 6"/>
          <p:cNvSpPr txBox="1"/>
          <p:nvPr/>
        </p:nvSpPr>
        <p:spPr>
          <a:xfrm>
            <a:off x="287016" y="260648"/>
            <a:ext cx="8856984" cy="523220"/>
          </a:xfrm>
          <a:prstGeom prst="rect">
            <a:avLst/>
          </a:prstGeom>
          <a:noFill/>
        </p:spPr>
        <p:txBody>
          <a:bodyPr wrap="square" rtlCol="0">
            <a:spAutoFit/>
          </a:bodyPr>
          <a:lstStyle/>
          <a:p>
            <a:pPr algn="ctr"/>
            <a:r>
              <a:rPr lang="it-IT" sz="2800" dirty="0" smtClean="0">
                <a:solidFill>
                  <a:srgbClr val="0066CC"/>
                </a:solidFill>
              </a:rPr>
              <a:t>Interventi attivati </a:t>
            </a:r>
            <a:r>
              <a:rPr lang="it-IT" sz="2800" baseline="-25000" dirty="0">
                <a:solidFill>
                  <a:srgbClr val="0066CC"/>
                </a:solidFill>
              </a:rPr>
              <a:t>(1)</a:t>
            </a:r>
            <a:endParaRPr lang="it-IT" sz="2800" dirty="0">
              <a:solidFill>
                <a:srgbClr val="0066CC"/>
              </a:solidFill>
            </a:endParaRPr>
          </a:p>
        </p:txBody>
      </p:sp>
      <p:pic>
        <p:nvPicPr>
          <p:cNvPr id="11" name="Immagine 10" descr="Proposta logo antropomorfo FSE SICILIA.png"/>
          <p:cNvPicPr>
            <a:picLocks noChangeAspect="1"/>
          </p:cNvPicPr>
          <p:nvPr/>
        </p:nvPicPr>
        <p:blipFill>
          <a:blip r:embed="rId5" cstate="print"/>
          <a:stretch>
            <a:fillRect/>
          </a:stretch>
        </p:blipFill>
        <p:spPr>
          <a:xfrm>
            <a:off x="6896" y="6292350"/>
            <a:ext cx="2108148" cy="576000"/>
          </a:xfrm>
          <a:prstGeom prst="rect">
            <a:avLst/>
          </a:prstGeom>
        </p:spPr>
      </p:pic>
      <p:graphicFrame>
        <p:nvGraphicFramePr>
          <p:cNvPr id="10" name="Tabella 9"/>
          <p:cNvGraphicFramePr>
            <a:graphicFrameLocks noGrp="1"/>
          </p:cNvGraphicFramePr>
          <p:nvPr>
            <p:extLst>
              <p:ext uri="{D42A27DB-BD31-4B8C-83A1-F6EECF244321}">
                <p14:modId xmlns:p14="http://schemas.microsoft.com/office/powerpoint/2010/main" val="3469919251"/>
              </p:ext>
            </p:extLst>
          </p:nvPr>
        </p:nvGraphicFramePr>
        <p:xfrm>
          <a:off x="502946" y="1484784"/>
          <a:ext cx="8101501" cy="4608513"/>
        </p:xfrm>
        <a:graphic>
          <a:graphicData uri="http://schemas.openxmlformats.org/drawingml/2006/table">
            <a:tbl>
              <a:tblPr firstRow="1" bandRow="1">
                <a:tableStyleId>{F5AB1C69-6EDB-4FF4-983F-18BD219EF322}</a:tableStyleId>
              </a:tblPr>
              <a:tblGrid>
                <a:gridCol w="1798688">
                  <a:extLst>
                    <a:ext uri="{9D8B030D-6E8A-4147-A177-3AD203B41FA5}">
                      <a16:colId xmlns:a16="http://schemas.microsoft.com/office/drawing/2014/main" val="20000"/>
                    </a:ext>
                  </a:extLst>
                </a:gridCol>
                <a:gridCol w="4538253">
                  <a:extLst>
                    <a:ext uri="{9D8B030D-6E8A-4147-A177-3AD203B41FA5}">
                      <a16:colId xmlns:a16="http://schemas.microsoft.com/office/drawing/2014/main" val="20001"/>
                    </a:ext>
                  </a:extLst>
                </a:gridCol>
                <a:gridCol w="1764560">
                  <a:extLst>
                    <a:ext uri="{9D8B030D-6E8A-4147-A177-3AD203B41FA5}">
                      <a16:colId xmlns:a16="http://schemas.microsoft.com/office/drawing/2014/main" val="20002"/>
                    </a:ext>
                  </a:extLst>
                </a:gridCol>
              </a:tblGrid>
              <a:tr h="540323">
                <a:tc>
                  <a:txBody>
                    <a:bodyPr/>
                    <a:lstStyle/>
                    <a:p>
                      <a:pPr algn="ctr"/>
                      <a:r>
                        <a:rPr lang="it-IT" sz="1400" dirty="0" smtClean="0">
                          <a:latin typeface="Arial" panose="020B0604020202020204" pitchFamily="34" charset="0"/>
                          <a:cs typeface="Arial" panose="020B0604020202020204" pitchFamily="34" charset="0"/>
                        </a:rPr>
                        <a:t>Avviso </a:t>
                      </a:r>
                      <a:endParaRPr lang="it-IT" sz="1400" dirty="0">
                        <a:solidFill>
                          <a:schemeClr val="bg1"/>
                        </a:solidFill>
                        <a:latin typeface="Arial" panose="020B0604020202020204" pitchFamily="34" charset="0"/>
                        <a:cs typeface="Arial" panose="020B0604020202020204" pitchFamily="34" charset="0"/>
                      </a:endParaRPr>
                    </a:p>
                  </a:txBody>
                  <a:tcPr marL="91434" marR="91434" marT="45733" marB="45733" anchor="ctr">
                    <a:solidFill>
                      <a:srgbClr val="C06349"/>
                    </a:solidFill>
                  </a:tcPr>
                </a:tc>
                <a:tc>
                  <a:txBody>
                    <a:bodyPr/>
                    <a:lstStyle/>
                    <a:p>
                      <a:pPr algn="ctr"/>
                      <a:r>
                        <a:rPr lang="it-IT" sz="1400" dirty="0" err="1" smtClean="0">
                          <a:latin typeface="Arial" panose="020B0604020202020204" pitchFamily="34" charset="0"/>
                          <a:cs typeface="Arial" panose="020B0604020202020204" pitchFamily="34" charset="0"/>
                        </a:rPr>
                        <a:t>Step</a:t>
                      </a:r>
                      <a:r>
                        <a:rPr lang="it-IT" sz="1400" baseline="0" dirty="0" smtClean="0">
                          <a:latin typeface="Arial" panose="020B0604020202020204" pitchFamily="34" charset="0"/>
                          <a:cs typeface="Arial" panose="020B0604020202020204" pitchFamily="34" charset="0"/>
                        </a:rPr>
                        <a:t> </a:t>
                      </a:r>
                      <a:r>
                        <a:rPr lang="it-IT" sz="1400" dirty="0" smtClean="0">
                          <a:latin typeface="Arial" panose="020B0604020202020204" pitchFamily="34" charset="0"/>
                          <a:cs typeface="Arial" panose="020B0604020202020204" pitchFamily="34" charset="0"/>
                        </a:rPr>
                        <a:t>procedurale</a:t>
                      </a:r>
                      <a:endParaRPr lang="it-IT" sz="1400" dirty="0">
                        <a:latin typeface="Arial" panose="020B0604020202020204" pitchFamily="34" charset="0"/>
                        <a:cs typeface="Arial" panose="020B0604020202020204" pitchFamily="34" charset="0"/>
                      </a:endParaRPr>
                    </a:p>
                  </a:txBody>
                  <a:tcPr marL="91434" marR="91434" marT="45733" marB="45733" anchor="ctr">
                    <a:solidFill>
                      <a:srgbClr val="C06349"/>
                    </a:solidFill>
                  </a:tcPr>
                </a:tc>
                <a:tc>
                  <a:txBody>
                    <a:bodyPr/>
                    <a:lstStyle/>
                    <a:p>
                      <a:pPr algn="ctr"/>
                      <a:r>
                        <a:rPr lang="it-IT" sz="1400" dirty="0" smtClean="0">
                          <a:latin typeface="Arial" panose="020B0604020202020204" pitchFamily="34" charset="0"/>
                          <a:cs typeface="Arial" panose="020B0604020202020204" pitchFamily="34" charset="0"/>
                        </a:rPr>
                        <a:t>Risorse Impegnate</a:t>
                      </a:r>
                      <a:endParaRPr lang="it-IT" sz="1400" dirty="0">
                        <a:latin typeface="Arial" panose="020B0604020202020204" pitchFamily="34" charset="0"/>
                        <a:cs typeface="Arial" panose="020B0604020202020204" pitchFamily="34" charset="0"/>
                      </a:endParaRPr>
                    </a:p>
                  </a:txBody>
                  <a:tcPr marL="91434" marR="91434" marT="45733" marB="45733" anchor="ctr">
                    <a:solidFill>
                      <a:srgbClr val="C06349"/>
                    </a:solidFill>
                  </a:tcPr>
                </a:tc>
                <a:extLst>
                  <a:ext uri="{0D108BD9-81ED-4DB2-BD59-A6C34878D82A}">
                    <a16:rowId xmlns:a16="http://schemas.microsoft.com/office/drawing/2014/main" val="10000"/>
                  </a:ext>
                </a:extLst>
              </a:tr>
              <a:tr h="1652696">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400" u="sng" dirty="0" smtClean="0">
                          <a:effectLst/>
                          <a:latin typeface="Arial" panose="020B0604020202020204" pitchFamily="34" charset="0"/>
                          <a:cs typeface="Arial" panose="020B0604020202020204" pitchFamily="34" charset="0"/>
                        </a:rPr>
                        <a:t>Avviso</a:t>
                      </a:r>
                      <a:r>
                        <a:rPr lang="it-IT" sz="1400" u="sng" baseline="0" dirty="0" smtClean="0">
                          <a:effectLst/>
                          <a:latin typeface="Arial" panose="020B0604020202020204" pitchFamily="34" charset="0"/>
                          <a:cs typeface="Arial" panose="020B0604020202020204" pitchFamily="34" charset="0"/>
                        </a:rPr>
                        <a:t> </a:t>
                      </a:r>
                      <a:r>
                        <a:rPr lang="it-IT" sz="1400" u="sng" dirty="0" smtClean="0">
                          <a:effectLst/>
                          <a:latin typeface="Arial" panose="020B0604020202020204" pitchFamily="34" charset="0"/>
                          <a:cs typeface="Arial" panose="020B0604020202020204" pitchFamily="34" charset="0"/>
                        </a:rPr>
                        <a:t>n. 10/2016</a:t>
                      </a:r>
                      <a:r>
                        <a:rPr lang="it-IT" sz="1400" dirty="0" smtClean="0">
                          <a:effectLst/>
                          <a:latin typeface="Arial" panose="020B0604020202020204" pitchFamily="34" charset="0"/>
                          <a:cs typeface="Arial" panose="020B0604020202020204" pitchFamily="34" charset="0"/>
                        </a:rPr>
                        <a:t> per la presentazione di operazioni per l’inserimento socio-lavorativo dei soggetti in esecuzione penale</a:t>
                      </a:r>
                      <a:endParaRPr lang="it-IT" sz="1400" b="0" kern="1200" dirty="0" smtClean="0">
                        <a:solidFill>
                          <a:schemeClr val="dk1"/>
                        </a:solidFill>
                        <a:effectLst/>
                        <a:latin typeface="Arial" panose="020B0604020202020204" pitchFamily="34" charset="0"/>
                        <a:ea typeface="+mn-ea"/>
                        <a:cs typeface="Arial" panose="020B0604020202020204" pitchFamily="34" charset="0"/>
                      </a:endParaRPr>
                    </a:p>
                  </a:txBody>
                  <a:tcPr marL="91434" marR="91434" marT="45733" marB="45733" anchor="ctr">
                    <a:solidFill>
                      <a:srgbClr val="EED3CF"/>
                    </a:solidFill>
                  </a:tcPr>
                </a:tc>
                <a:tc>
                  <a:txBody>
                    <a:bodyPr/>
                    <a:lstStyle/>
                    <a:p>
                      <a:pPr marR="179070" algn="just">
                        <a:lnSpc>
                          <a:spcPct val="100000"/>
                        </a:lnSpc>
                        <a:spcAft>
                          <a:spcPts val="0"/>
                        </a:spcAft>
                      </a:pPr>
                      <a:r>
                        <a:rPr lang="it-IT" sz="1400" dirty="0" smtClean="0">
                          <a:effectLst/>
                          <a:latin typeface="Arial" panose="020B0604020202020204" pitchFamily="34" charset="0"/>
                          <a:cs typeface="Arial" panose="020B0604020202020204" pitchFamily="34" charset="0"/>
                        </a:rPr>
                        <a:t>Progetti in fase di attuazione da novembre 2018.</a:t>
                      </a:r>
                      <a:r>
                        <a:rPr lang="it-IT" sz="1400" baseline="0" dirty="0" smtClean="0">
                          <a:effectLst/>
                          <a:latin typeface="Arial" panose="020B0604020202020204" pitchFamily="34" charset="0"/>
                          <a:cs typeface="Arial" panose="020B0604020202020204" pitchFamily="34" charset="0"/>
                        </a:rPr>
                        <a:t> </a:t>
                      </a:r>
                    </a:p>
                    <a:p>
                      <a:pPr marR="179070" algn="just">
                        <a:lnSpc>
                          <a:spcPct val="100000"/>
                        </a:lnSpc>
                        <a:spcAft>
                          <a:spcPts val="0"/>
                        </a:spcAft>
                      </a:pPr>
                      <a:r>
                        <a:rPr lang="it-IT" sz="1400" baseline="0" dirty="0" smtClean="0">
                          <a:effectLst/>
                          <a:latin typeface="Arial" panose="020B0604020202020204" pitchFamily="34" charset="0"/>
                          <a:cs typeface="Arial" panose="020B0604020202020204" pitchFamily="34" charset="0"/>
                        </a:rPr>
                        <a:t>Con DDG 1059 del 15.06.2019, </a:t>
                      </a:r>
                      <a:r>
                        <a:rPr lang="it-IT" sz="1400" dirty="0" smtClean="0">
                          <a:effectLst/>
                          <a:latin typeface="Arial" panose="020B0604020202020204" pitchFamily="34" charset="0"/>
                          <a:cs typeface="Arial" panose="020B0604020202020204" pitchFamily="34" charset="0"/>
                        </a:rPr>
                        <a:t>registrato alla Corte dei Conti</a:t>
                      </a:r>
                      <a:r>
                        <a:rPr lang="it-IT" sz="1400" baseline="0" dirty="0" smtClean="0">
                          <a:effectLst/>
                          <a:latin typeface="Arial" panose="020B0604020202020204" pitchFamily="34" charset="0"/>
                          <a:cs typeface="Arial" panose="020B0604020202020204" pitchFamily="34" charset="0"/>
                        </a:rPr>
                        <a:t> il 23.07.2018, Registro n. 1, Foglio n. 44, è stata approvata la </a:t>
                      </a:r>
                      <a:r>
                        <a:rPr lang="it-IT" sz="1400" dirty="0" smtClean="0">
                          <a:effectLst/>
                          <a:latin typeface="Arial" panose="020B0604020202020204" pitchFamily="34" charset="0"/>
                          <a:cs typeface="Arial" panose="020B0604020202020204" pitchFamily="34" charset="0"/>
                        </a:rPr>
                        <a:t>Graduatoria definitiva con contestuale ampliamento della dotazione finanziaria</a:t>
                      </a:r>
                      <a:endParaRPr lang="it-IT" sz="1400" baseline="0" dirty="0" smtClean="0">
                        <a:effectLst/>
                        <a:latin typeface="Arial" panose="020B0604020202020204" pitchFamily="34" charset="0"/>
                        <a:cs typeface="Arial" panose="020B0604020202020204" pitchFamily="34" charset="0"/>
                      </a:endParaRPr>
                    </a:p>
                  </a:txBody>
                  <a:tcPr marL="91434" marR="91434" marT="45733" marB="45733" anchor="ctr">
                    <a:solidFill>
                      <a:srgbClr val="EED3CF"/>
                    </a:solidFill>
                  </a:tcPr>
                </a:tc>
                <a:tc>
                  <a:txBody>
                    <a:bodyPr/>
                    <a:lstStyle/>
                    <a:p>
                      <a:pPr algn="ctr">
                        <a:lnSpc>
                          <a:spcPct val="100000"/>
                        </a:lnSpc>
                        <a:spcAft>
                          <a:spcPts val="0"/>
                        </a:spcAft>
                      </a:pPr>
                      <a:r>
                        <a:rPr lang="it-IT" sz="1400" dirty="0" smtClean="0">
                          <a:latin typeface="Arial" panose="020B0604020202020204" pitchFamily="34" charset="0"/>
                          <a:cs typeface="Arial" panose="020B0604020202020204" pitchFamily="34" charset="0"/>
                        </a:rPr>
                        <a:t>€ </a:t>
                      </a:r>
                      <a:r>
                        <a:rPr lang="it-IT" sz="1400" baseline="0" dirty="0" smtClean="0">
                          <a:effectLst/>
                          <a:latin typeface="Arial" panose="020B0604020202020204" pitchFamily="34" charset="0"/>
                          <a:cs typeface="Arial" panose="020B0604020202020204" pitchFamily="34" charset="0"/>
                        </a:rPr>
                        <a:t>18.065.598,29</a:t>
                      </a:r>
                    </a:p>
                  </a:txBody>
                  <a:tcPr marL="91434" marR="91434" marT="45733" marB="45733" anchor="ctr">
                    <a:solidFill>
                      <a:srgbClr val="EED3CF"/>
                    </a:solidFill>
                  </a:tcPr>
                </a:tc>
                <a:extLst>
                  <a:ext uri="{0D108BD9-81ED-4DB2-BD59-A6C34878D82A}">
                    <a16:rowId xmlns:a16="http://schemas.microsoft.com/office/drawing/2014/main" val="10001"/>
                  </a:ext>
                </a:extLst>
              </a:tr>
              <a:tr h="1207747">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400" u="sng" dirty="0" smtClean="0">
                          <a:effectLst/>
                          <a:latin typeface="Arial" panose="020B0604020202020204" pitchFamily="34" charset="0"/>
                          <a:cs typeface="Arial" panose="020B0604020202020204" pitchFamily="34" charset="0"/>
                        </a:rPr>
                        <a:t>Avviso</a:t>
                      </a:r>
                      <a:r>
                        <a:rPr lang="it-IT" sz="1400" u="sng" baseline="0" dirty="0" smtClean="0">
                          <a:effectLst/>
                          <a:latin typeface="Arial" panose="020B0604020202020204" pitchFamily="34" charset="0"/>
                          <a:cs typeface="Arial" panose="020B0604020202020204" pitchFamily="34" charset="0"/>
                        </a:rPr>
                        <a:t> </a:t>
                      </a:r>
                      <a:r>
                        <a:rPr lang="it-IT" sz="1400" u="sng" dirty="0" smtClean="0">
                          <a:effectLst/>
                          <a:latin typeface="Arial" panose="020B0604020202020204" pitchFamily="34" charset="0"/>
                          <a:cs typeface="Arial" panose="020B0604020202020204" pitchFamily="34" charset="0"/>
                        </a:rPr>
                        <a:t>n. 17/2017</a:t>
                      </a:r>
                      <a:r>
                        <a:rPr lang="it-IT" sz="1400" dirty="0" smtClean="0">
                          <a:effectLst/>
                          <a:latin typeface="Arial" panose="020B0604020202020204" pitchFamily="34" charset="0"/>
                          <a:cs typeface="Arial" panose="020B0604020202020204" pitchFamily="34" charset="0"/>
                        </a:rPr>
                        <a:t> per la realizzazione di percorsi per la formazione di assistenti familiari</a:t>
                      </a:r>
                      <a:endParaRPr lang="it-IT" sz="1400" b="0" dirty="0">
                        <a:latin typeface="Arial" panose="020B0604020202020204" pitchFamily="34" charset="0"/>
                        <a:cs typeface="Arial" panose="020B0604020202020204" pitchFamily="34" charset="0"/>
                      </a:endParaRPr>
                    </a:p>
                  </a:txBody>
                  <a:tcPr marL="91434" marR="91434" marT="45733" marB="45733" anchor="ctr">
                    <a:solidFill>
                      <a:schemeClr val="bg1"/>
                    </a:solidFill>
                  </a:tcPr>
                </a:tc>
                <a:tc>
                  <a:txBody>
                    <a:bodyPr/>
                    <a:lstStyle/>
                    <a:p>
                      <a:pPr algn="ctr"/>
                      <a:r>
                        <a:rPr lang="it-IT" sz="1400" dirty="0" smtClean="0">
                          <a:effectLst/>
                          <a:latin typeface="Arial" panose="020B0604020202020204" pitchFamily="34" charset="0"/>
                          <a:cs typeface="Arial" panose="020B0604020202020204" pitchFamily="34" charset="0"/>
                        </a:rPr>
                        <a:t>Con DDG n. </a:t>
                      </a:r>
                      <a:r>
                        <a:rPr lang="it-IT" sz="1400" dirty="0" smtClean="0">
                          <a:solidFill>
                            <a:schemeClr val="tx1"/>
                          </a:solidFill>
                          <a:effectLst/>
                          <a:latin typeface="Arial" panose="020B0604020202020204" pitchFamily="34" charset="0"/>
                          <a:cs typeface="Arial" panose="020B0604020202020204" pitchFamily="34" charset="0"/>
                        </a:rPr>
                        <a:t>575 del 11.04.2019</a:t>
                      </a:r>
                      <a:r>
                        <a:rPr lang="it-IT" sz="1400" baseline="0" dirty="0" smtClean="0">
                          <a:solidFill>
                            <a:schemeClr val="tx1"/>
                          </a:solidFill>
                          <a:effectLst/>
                          <a:latin typeface="Arial" panose="020B0604020202020204" pitchFamily="34" charset="0"/>
                          <a:cs typeface="Arial" panose="020B0604020202020204" pitchFamily="34" charset="0"/>
                        </a:rPr>
                        <a:t> è stata approvata la graduatoria definitiva, modificato con DDG n. 896 del 30.05.2019, ammesso </a:t>
                      </a:r>
                      <a:r>
                        <a:rPr lang="it-IT" sz="1400" kern="1200" dirty="0" smtClean="0">
                          <a:solidFill>
                            <a:schemeClr val="tx1"/>
                          </a:solidFill>
                          <a:effectLst/>
                          <a:latin typeface="Arial" panose="020B0604020202020204" pitchFamily="34" charset="0"/>
                          <a:ea typeface="+mn-ea"/>
                          <a:cs typeface="Arial" panose="020B0604020202020204" pitchFamily="34" charset="0"/>
                        </a:rPr>
                        <a:t>alla registrazione dalla Corte dei Conti il 19/06/2019 n. 177</a:t>
                      </a:r>
                    </a:p>
                  </a:txBody>
                  <a:tcPr marL="91434" marR="91434" marT="45733" marB="45733" anchor="ctr">
                    <a:solidFill>
                      <a:schemeClr val="bg1"/>
                    </a:solidFill>
                  </a:tcPr>
                </a:tc>
                <a:tc>
                  <a:txBody>
                    <a:bodyPr/>
                    <a:lstStyle/>
                    <a:p>
                      <a:pPr algn="ctr"/>
                      <a:r>
                        <a:rPr lang="it-IT" sz="1400" dirty="0" smtClean="0">
                          <a:latin typeface="Arial" panose="020B0604020202020204" pitchFamily="34" charset="0"/>
                          <a:cs typeface="Arial" panose="020B0604020202020204" pitchFamily="34" charset="0"/>
                        </a:rPr>
                        <a:t>€ 4.234.875,00</a:t>
                      </a:r>
                      <a:endParaRPr lang="it-IT" sz="1400" dirty="0">
                        <a:latin typeface="Arial" panose="020B0604020202020204" pitchFamily="34" charset="0"/>
                        <a:cs typeface="Arial" panose="020B0604020202020204" pitchFamily="34" charset="0"/>
                      </a:endParaRPr>
                    </a:p>
                  </a:txBody>
                  <a:tcPr marL="91434" marR="91434" marT="45733" marB="45733" anchor="ctr">
                    <a:solidFill>
                      <a:schemeClr val="bg1"/>
                    </a:solidFill>
                  </a:tcPr>
                </a:tc>
                <a:extLst>
                  <a:ext uri="{0D108BD9-81ED-4DB2-BD59-A6C34878D82A}">
                    <a16:rowId xmlns:a16="http://schemas.microsoft.com/office/drawing/2014/main" val="10002"/>
                  </a:ext>
                </a:extLst>
              </a:tr>
              <a:tr h="1207747">
                <a:tc gridSpan="3">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it-IT" sz="1400" kern="1200" baseline="0" dirty="0" smtClean="0">
                        <a:solidFill>
                          <a:schemeClr val="dk1"/>
                        </a:solidFill>
                        <a:effectLst/>
                        <a:latin typeface="Arial" panose="020B0604020202020204" pitchFamily="34" charset="0"/>
                        <a:ea typeface="+mn-ea"/>
                        <a:cs typeface="Arial" panose="020B0604020202020204" pitchFamily="34" charset="0"/>
                      </a:endParaRPr>
                    </a:p>
                    <a:p>
                      <a:pPr marL="0" marR="0" indent="0" algn="just" defTabSz="914400" rtl="0" eaLnBrk="1" fontAlgn="auto" latinLnBrk="0" hangingPunct="1">
                        <a:lnSpc>
                          <a:spcPct val="100000"/>
                        </a:lnSpc>
                        <a:spcBef>
                          <a:spcPts val="0"/>
                        </a:spcBef>
                        <a:spcAft>
                          <a:spcPts val="0"/>
                        </a:spcAft>
                        <a:buClrTx/>
                        <a:buSzTx/>
                        <a:buFontTx/>
                        <a:buNone/>
                        <a:tabLst/>
                        <a:defRPr/>
                      </a:pPr>
                      <a:endParaRPr lang="it-IT" sz="1400" kern="1200" baseline="0" dirty="0" smtClean="0">
                        <a:solidFill>
                          <a:schemeClr val="dk1"/>
                        </a:solidFill>
                        <a:effectLst/>
                        <a:latin typeface="Arial" panose="020B0604020202020204" pitchFamily="34" charset="0"/>
                        <a:ea typeface="+mn-ea"/>
                        <a:cs typeface="Arial" panose="020B0604020202020204" pitchFamily="34" charset="0"/>
                      </a:endParaRPr>
                    </a:p>
                    <a:p>
                      <a:pPr marL="0" marR="0" indent="0" algn="just" defTabSz="914400" rtl="0" eaLnBrk="1" fontAlgn="auto" latinLnBrk="0" hangingPunct="1">
                        <a:lnSpc>
                          <a:spcPct val="100000"/>
                        </a:lnSpc>
                        <a:spcBef>
                          <a:spcPts val="0"/>
                        </a:spcBef>
                        <a:spcAft>
                          <a:spcPts val="0"/>
                        </a:spcAft>
                        <a:buClrTx/>
                        <a:buSzTx/>
                        <a:buFontTx/>
                        <a:buNone/>
                        <a:tabLst/>
                        <a:defRPr/>
                      </a:pPr>
                      <a:endParaRPr lang="it-IT" sz="1400" kern="1200" baseline="0" dirty="0" smtClean="0">
                        <a:solidFill>
                          <a:schemeClr val="dk1"/>
                        </a:solidFill>
                        <a:effectLst/>
                        <a:latin typeface="Arial" panose="020B0604020202020204" pitchFamily="34" charset="0"/>
                        <a:ea typeface="+mn-ea"/>
                        <a:cs typeface="Arial" panose="020B0604020202020204" pitchFamily="34" charset="0"/>
                      </a:endParaRPr>
                    </a:p>
                    <a:p>
                      <a:pPr marL="0" marR="0" indent="0" algn="just" defTabSz="914400" rtl="0" eaLnBrk="1" fontAlgn="auto" latinLnBrk="0" hangingPunct="1">
                        <a:lnSpc>
                          <a:spcPct val="100000"/>
                        </a:lnSpc>
                        <a:spcBef>
                          <a:spcPts val="0"/>
                        </a:spcBef>
                        <a:spcAft>
                          <a:spcPts val="0"/>
                        </a:spcAft>
                        <a:buClrTx/>
                        <a:buSzTx/>
                        <a:buFontTx/>
                        <a:buNone/>
                        <a:tabLst/>
                        <a:defRPr/>
                      </a:pPr>
                      <a:r>
                        <a:rPr lang="it-IT" sz="1400" b="1" kern="1200" baseline="0" dirty="0" smtClean="0">
                          <a:solidFill>
                            <a:schemeClr val="dk1"/>
                          </a:solidFill>
                          <a:effectLst/>
                          <a:latin typeface="Arial" panose="020B0604020202020204" pitchFamily="34" charset="0"/>
                          <a:ea typeface="+mn-ea"/>
                          <a:cs typeface="Arial" panose="020B0604020202020204" pitchFamily="34" charset="0"/>
                        </a:rPr>
                        <a:t>* € 1.263.915,15 risorse già erogate</a:t>
                      </a:r>
                    </a:p>
                  </a:txBody>
                  <a:tcPr marL="91434" marR="91434" marT="45733" marB="45733" anchor="ctr">
                    <a:solidFill>
                      <a:schemeClr val="bg1"/>
                    </a:solidFill>
                  </a:tcPr>
                </a:tc>
                <a:tc hMerge="1">
                  <a:txBody>
                    <a:bodyPr/>
                    <a:lstStyle/>
                    <a:p>
                      <a:pPr algn="ctr"/>
                      <a:endParaRPr lang="it-IT" sz="1400" baseline="0" dirty="0" smtClean="0">
                        <a:solidFill>
                          <a:schemeClr val="tx1"/>
                        </a:solidFill>
                        <a:effectLst/>
                        <a:latin typeface="Arial" panose="020B0604020202020204" pitchFamily="34" charset="0"/>
                        <a:cs typeface="Arial" panose="020B0604020202020204" pitchFamily="34" charset="0"/>
                      </a:endParaRPr>
                    </a:p>
                  </a:txBody>
                  <a:tcPr marL="91434" marR="91434" marT="45733" marB="45733" anchor="ctr">
                    <a:solidFill>
                      <a:schemeClr val="bg1"/>
                    </a:solidFill>
                  </a:tcPr>
                </a:tc>
                <a:tc hMerge="1">
                  <a:txBody>
                    <a:bodyPr/>
                    <a:lstStyle/>
                    <a:p>
                      <a:pPr algn="ctr"/>
                      <a:endParaRPr lang="it-IT" sz="1400" dirty="0">
                        <a:latin typeface="Arial" panose="020B0604020202020204" pitchFamily="34" charset="0"/>
                        <a:cs typeface="Arial" panose="020B0604020202020204" pitchFamily="34" charset="0"/>
                      </a:endParaRPr>
                    </a:p>
                  </a:txBody>
                  <a:tcPr marL="91434" marR="91434" marT="45733" marB="45733" anchor="ctr">
                    <a:solidFill>
                      <a:schemeClr val="bg1"/>
                    </a:solidFill>
                  </a:tcPr>
                </a:tc>
                <a:extLst>
                  <a:ext uri="{0D108BD9-81ED-4DB2-BD59-A6C34878D82A}">
                    <a16:rowId xmlns:a16="http://schemas.microsoft.com/office/drawing/2014/main" val="10003"/>
                  </a:ext>
                </a:extLst>
              </a:tr>
            </a:tbl>
          </a:graphicData>
        </a:graphic>
      </p:graphicFrame>
      <p:sp>
        <p:nvSpPr>
          <p:cNvPr id="3" name="Segnaposto numero diapositiva 2"/>
          <p:cNvSpPr>
            <a:spLocks noGrp="1"/>
          </p:cNvSpPr>
          <p:nvPr>
            <p:ph type="sldNum" sz="quarter" idx="12"/>
          </p:nvPr>
        </p:nvSpPr>
        <p:spPr/>
        <p:txBody>
          <a:bodyPr/>
          <a:lstStyle/>
          <a:p>
            <a:fld id="{E8A12B40-A0DA-4D1A-A20A-71BF3E74F813}" type="slidenum">
              <a:rPr lang="en-GB" smtClean="0"/>
              <a:pPr/>
              <a:t>2</a:t>
            </a:fld>
            <a:endParaRPr lang="en-GB"/>
          </a:p>
        </p:txBody>
      </p:sp>
    </p:spTree>
    <p:extLst>
      <p:ext uri="{BB962C8B-B14F-4D97-AF65-F5344CB8AC3E}">
        <p14:creationId xmlns:p14="http://schemas.microsoft.com/office/powerpoint/2010/main" val="32989305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3" cstate="print"/>
          <a:srcRect t="26851" r="5627"/>
          <a:stretch>
            <a:fillRect/>
          </a:stretch>
        </p:blipFill>
        <p:spPr bwMode="auto">
          <a:xfrm>
            <a:off x="6588125" y="6309568"/>
            <a:ext cx="2232025" cy="431800"/>
          </a:xfrm>
          <a:prstGeom prst="rect">
            <a:avLst/>
          </a:prstGeom>
          <a:noFill/>
          <a:ln w="9525">
            <a:noFill/>
            <a:miter lim="800000"/>
            <a:headEnd/>
            <a:tailEnd/>
          </a:ln>
        </p:spPr>
      </p:pic>
      <p:sp>
        <p:nvSpPr>
          <p:cNvPr id="14" name="CasellaDiTesto 13"/>
          <p:cNvSpPr txBox="1"/>
          <p:nvPr/>
        </p:nvSpPr>
        <p:spPr>
          <a:xfrm>
            <a:off x="251520" y="1628800"/>
            <a:ext cx="7776864" cy="812530"/>
          </a:xfrm>
          <a:prstGeom prst="rect">
            <a:avLst/>
          </a:prstGeom>
          <a:noFill/>
        </p:spPr>
        <p:txBody>
          <a:bodyPr wrap="square">
            <a:spAutoFit/>
          </a:bodyPr>
          <a:lstStyle/>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it-IT" dirty="0">
              <a:solidFill>
                <a:srgbClr val="365F91"/>
              </a:solidFill>
              <a:latin typeface="Arial Black" panose="020B0A04020102020204" pitchFamily="34" charset="0"/>
              <a:ea typeface="ＭＳ Ｐゴシック" panose="020B0600070205080204" pitchFamily="34" charset="-128"/>
            </a:endParaRPr>
          </a:p>
          <a:p>
            <a:pPr eaLnBrk="1" hangingPunct="1">
              <a:defRPr/>
            </a:pPr>
            <a:endParaRPr lang="it-IT" dirty="0">
              <a:solidFill>
                <a:schemeClr val="tx1">
                  <a:lumMod val="65000"/>
                  <a:lumOff val="35000"/>
                </a:schemeClr>
              </a:solidFill>
            </a:endParaRPr>
          </a:p>
        </p:txBody>
      </p:sp>
      <p:sp>
        <p:nvSpPr>
          <p:cNvPr id="7" name="CasellaDiTesto 6"/>
          <p:cNvSpPr txBox="1"/>
          <p:nvPr/>
        </p:nvSpPr>
        <p:spPr>
          <a:xfrm>
            <a:off x="287016" y="260648"/>
            <a:ext cx="8856984" cy="523220"/>
          </a:xfrm>
          <a:prstGeom prst="rect">
            <a:avLst/>
          </a:prstGeom>
          <a:noFill/>
        </p:spPr>
        <p:txBody>
          <a:bodyPr wrap="square" rtlCol="0">
            <a:spAutoFit/>
          </a:bodyPr>
          <a:lstStyle/>
          <a:p>
            <a:pPr algn="ctr"/>
            <a:r>
              <a:rPr lang="it-IT" sz="2800" dirty="0">
                <a:solidFill>
                  <a:srgbClr val="0066CC"/>
                </a:solidFill>
              </a:rPr>
              <a:t>Interventi attivati </a:t>
            </a:r>
            <a:r>
              <a:rPr lang="it-IT" sz="2800" baseline="-25000" dirty="0" smtClean="0">
                <a:solidFill>
                  <a:srgbClr val="0066CC"/>
                </a:solidFill>
              </a:rPr>
              <a:t>(2)</a:t>
            </a:r>
            <a:endParaRPr lang="it-IT" sz="2800" dirty="0">
              <a:solidFill>
                <a:srgbClr val="0066CC"/>
              </a:solidFill>
            </a:endParaRPr>
          </a:p>
        </p:txBody>
      </p:sp>
      <p:pic>
        <p:nvPicPr>
          <p:cNvPr id="11" name="Immagine 10" descr="Proposta logo antropomorfo FSE SICILIA.png"/>
          <p:cNvPicPr>
            <a:picLocks noChangeAspect="1"/>
          </p:cNvPicPr>
          <p:nvPr/>
        </p:nvPicPr>
        <p:blipFill>
          <a:blip r:embed="rId4" cstate="print"/>
          <a:stretch>
            <a:fillRect/>
          </a:stretch>
        </p:blipFill>
        <p:spPr>
          <a:xfrm>
            <a:off x="6896" y="6292350"/>
            <a:ext cx="2108148" cy="576000"/>
          </a:xfrm>
          <a:prstGeom prst="rect">
            <a:avLst/>
          </a:prstGeom>
        </p:spPr>
      </p:pic>
      <p:graphicFrame>
        <p:nvGraphicFramePr>
          <p:cNvPr id="10" name="Tabella 9"/>
          <p:cNvGraphicFramePr>
            <a:graphicFrameLocks noGrp="1"/>
          </p:cNvGraphicFramePr>
          <p:nvPr>
            <p:extLst>
              <p:ext uri="{D42A27DB-BD31-4B8C-83A1-F6EECF244321}">
                <p14:modId xmlns:p14="http://schemas.microsoft.com/office/powerpoint/2010/main" val="1128553318"/>
              </p:ext>
            </p:extLst>
          </p:nvPr>
        </p:nvGraphicFramePr>
        <p:xfrm>
          <a:off x="481324" y="1316206"/>
          <a:ext cx="8209420" cy="4846424"/>
        </p:xfrm>
        <a:graphic>
          <a:graphicData uri="http://schemas.openxmlformats.org/drawingml/2006/table">
            <a:tbl>
              <a:tblPr firstRow="1" bandRow="1">
                <a:tableStyleId>{F5AB1C69-6EDB-4FF4-983F-18BD219EF322}</a:tableStyleId>
              </a:tblPr>
              <a:tblGrid>
                <a:gridCol w="1932063">
                  <a:extLst>
                    <a:ext uri="{9D8B030D-6E8A-4147-A177-3AD203B41FA5}">
                      <a16:colId xmlns:a16="http://schemas.microsoft.com/office/drawing/2014/main" val="20000"/>
                    </a:ext>
                  </a:extLst>
                </a:gridCol>
                <a:gridCol w="4587299">
                  <a:extLst>
                    <a:ext uri="{9D8B030D-6E8A-4147-A177-3AD203B41FA5}">
                      <a16:colId xmlns:a16="http://schemas.microsoft.com/office/drawing/2014/main" val="20001"/>
                    </a:ext>
                  </a:extLst>
                </a:gridCol>
                <a:gridCol w="1690058">
                  <a:extLst>
                    <a:ext uri="{9D8B030D-6E8A-4147-A177-3AD203B41FA5}">
                      <a16:colId xmlns:a16="http://schemas.microsoft.com/office/drawing/2014/main" val="20002"/>
                    </a:ext>
                  </a:extLst>
                </a:gridCol>
              </a:tblGrid>
              <a:tr h="337012">
                <a:tc>
                  <a:txBody>
                    <a:bodyPr/>
                    <a:lstStyle/>
                    <a:p>
                      <a:pPr algn="ctr"/>
                      <a:r>
                        <a:rPr lang="it-IT" sz="1400" dirty="0" smtClean="0">
                          <a:latin typeface="Arial" panose="020B0604020202020204" pitchFamily="34" charset="0"/>
                          <a:cs typeface="Arial" panose="020B0604020202020204" pitchFamily="34" charset="0"/>
                        </a:rPr>
                        <a:t>Avviso </a:t>
                      </a:r>
                      <a:endParaRPr lang="it-IT" sz="1400" dirty="0">
                        <a:solidFill>
                          <a:schemeClr val="bg1"/>
                        </a:solidFill>
                        <a:latin typeface="Arial" panose="020B0604020202020204" pitchFamily="34" charset="0"/>
                        <a:cs typeface="Arial" panose="020B0604020202020204" pitchFamily="34" charset="0"/>
                      </a:endParaRPr>
                    </a:p>
                  </a:txBody>
                  <a:tcPr marL="91434" marR="91434" marT="45733" marB="45733" anchor="ctr">
                    <a:solidFill>
                      <a:srgbClr val="C06349"/>
                    </a:solidFill>
                  </a:tcPr>
                </a:tc>
                <a:tc>
                  <a:txBody>
                    <a:bodyPr/>
                    <a:lstStyle/>
                    <a:p>
                      <a:pPr algn="ctr"/>
                      <a:r>
                        <a:rPr lang="it-IT" sz="1400" dirty="0" err="1" smtClean="0">
                          <a:latin typeface="Arial" panose="020B0604020202020204" pitchFamily="34" charset="0"/>
                          <a:cs typeface="Arial" panose="020B0604020202020204" pitchFamily="34" charset="0"/>
                        </a:rPr>
                        <a:t>Step</a:t>
                      </a:r>
                      <a:r>
                        <a:rPr lang="it-IT" sz="1400" baseline="0" dirty="0" smtClean="0">
                          <a:latin typeface="Arial" panose="020B0604020202020204" pitchFamily="34" charset="0"/>
                          <a:cs typeface="Arial" panose="020B0604020202020204" pitchFamily="34" charset="0"/>
                        </a:rPr>
                        <a:t> </a:t>
                      </a:r>
                      <a:r>
                        <a:rPr lang="it-IT" sz="1400" dirty="0" smtClean="0">
                          <a:latin typeface="Arial" panose="020B0604020202020204" pitchFamily="34" charset="0"/>
                          <a:cs typeface="Arial" panose="020B0604020202020204" pitchFamily="34" charset="0"/>
                        </a:rPr>
                        <a:t>procedurale</a:t>
                      </a:r>
                      <a:endParaRPr lang="it-IT" sz="1400" dirty="0">
                        <a:latin typeface="Arial" panose="020B0604020202020204" pitchFamily="34" charset="0"/>
                        <a:cs typeface="Arial" panose="020B0604020202020204" pitchFamily="34" charset="0"/>
                      </a:endParaRPr>
                    </a:p>
                  </a:txBody>
                  <a:tcPr marL="91434" marR="91434" marT="45733" marB="45733" anchor="ctr">
                    <a:solidFill>
                      <a:srgbClr val="C06349"/>
                    </a:solidFill>
                  </a:tcPr>
                </a:tc>
                <a:tc>
                  <a:txBody>
                    <a:bodyPr/>
                    <a:lstStyle/>
                    <a:p>
                      <a:pPr algn="ctr"/>
                      <a:r>
                        <a:rPr lang="it-IT" sz="1400" dirty="0" smtClean="0">
                          <a:latin typeface="Arial" panose="020B0604020202020204" pitchFamily="34" charset="0"/>
                          <a:cs typeface="Arial" panose="020B0604020202020204" pitchFamily="34" charset="0"/>
                        </a:rPr>
                        <a:t>Risorse finanziarie</a:t>
                      </a:r>
                      <a:endParaRPr lang="it-IT" sz="1400" dirty="0">
                        <a:latin typeface="Arial" panose="020B0604020202020204" pitchFamily="34" charset="0"/>
                        <a:cs typeface="Arial" panose="020B0604020202020204" pitchFamily="34" charset="0"/>
                      </a:endParaRPr>
                    </a:p>
                  </a:txBody>
                  <a:tcPr marL="91434" marR="91434" marT="45733" marB="45733" anchor="ctr">
                    <a:solidFill>
                      <a:srgbClr val="C06349"/>
                    </a:solidFill>
                  </a:tcPr>
                </a:tc>
                <a:extLst>
                  <a:ext uri="{0D108BD9-81ED-4DB2-BD59-A6C34878D82A}">
                    <a16:rowId xmlns:a16="http://schemas.microsoft.com/office/drawing/2014/main" val="10000"/>
                  </a:ext>
                </a:extLst>
              </a:tr>
              <a:tr h="922635">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400" u="sng" dirty="0" smtClean="0">
                          <a:effectLst/>
                          <a:latin typeface="Arial" panose="020B0604020202020204" pitchFamily="34" charset="0"/>
                          <a:cs typeface="Arial" panose="020B0604020202020204" pitchFamily="34" charset="0"/>
                        </a:rPr>
                        <a:t>Avviso n. 18/2017</a:t>
                      </a:r>
                      <a:r>
                        <a:rPr lang="it-IT" sz="1400" dirty="0" smtClean="0">
                          <a:effectLst/>
                          <a:latin typeface="Arial" panose="020B0604020202020204" pitchFamily="34" charset="0"/>
                          <a:cs typeface="Arial" panose="020B0604020202020204" pitchFamily="34" charset="0"/>
                        </a:rPr>
                        <a:t> per la realizzazione di percorsi per la formazione di percorsi formativi rivolti alle persone con disabilità</a:t>
                      </a:r>
                      <a:endParaRPr lang="it-IT" sz="1400" b="0" dirty="0">
                        <a:latin typeface="Arial" panose="020B0604020202020204" pitchFamily="34" charset="0"/>
                        <a:cs typeface="Arial" panose="020B0604020202020204" pitchFamily="34" charset="0"/>
                      </a:endParaRPr>
                    </a:p>
                  </a:txBody>
                  <a:tcPr marL="91434" marR="91434" marT="45733" marB="45733" anchor="ctr">
                    <a:solidFill>
                      <a:srgbClr val="EED3CF"/>
                    </a:solidFill>
                  </a:tcPr>
                </a:tc>
                <a:tc>
                  <a:txBody>
                    <a:bodyPr/>
                    <a:lstStyle/>
                    <a:p>
                      <a:pPr algn="ctr"/>
                      <a:r>
                        <a:rPr lang="it-IT" sz="1400" dirty="0" smtClean="0">
                          <a:effectLst/>
                          <a:latin typeface="Arial" panose="020B0604020202020204" pitchFamily="34" charset="0"/>
                          <a:cs typeface="Arial" panose="020B0604020202020204" pitchFamily="34" charset="0"/>
                        </a:rPr>
                        <a:t>Con DDG 2114 del 24.10.2018 è stata approvata la graduatoria provvisoria dei progetti</a:t>
                      </a:r>
                      <a:r>
                        <a:rPr lang="it-IT" sz="1400" baseline="0" dirty="0" smtClean="0">
                          <a:effectLst/>
                          <a:latin typeface="Arial" panose="020B0604020202020204" pitchFamily="34" charset="0"/>
                          <a:cs typeface="Arial" panose="020B0604020202020204" pitchFamily="34" charset="0"/>
                        </a:rPr>
                        <a:t> ammessi a finanziamento. </a:t>
                      </a:r>
                      <a:endParaRPr lang="it-IT" sz="1400" b="0" dirty="0" smtClean="0">
                        <a:cs typeface="Arial" panose="020B0604020202020204" pitchFamily="34" charset="0"/>
                      </a:endParaRPr>
                    </a:p>
                    <a:p>
                      <a:pPr algn="ctr"/>
                      <a:r>
                        <a:rPr lang="it-IT" sz="1400" baseline="0" dirty="0" smtClean="0">
                          <a:effectLst/>
                          <a:latin typeface="Arial" panose="020B0604020202020204" pitchFamily="34" charset="0"/>
                          <a:cs typeface="Arial" panose="020B0604020202020204" pitchFamily="34" charset="0"/>
                        </a:rPr>
                        <a:t>In attesa della variazione del capitolo da parte del Dipartimento del Bilancio e Tesoro, necessaria per la pubblicazione della graduatoria definitiva.</a:t>
                      </a:r>
                    </a:p>
                  </a:txBody>
                  <a:tcPr marL="91434" marR="91434" marT="45733" marB="45733" anchor="ctr">
                    <a:solidFill>
                      <a:srgbClr val="EED3CF"/>
                    </a:solidFill>
                  </a:tcPr>
                </a:tc>
                <a:tc>
                  <a:txBody>
                    <a:bodyPr/>
                    <a:lstStyle/>
                    <a:p>
                      <a:pPr algn="ctr"/>
                      <a:r>
                        <a:rPr lang="it-IT" sz="1400" dirty="0" smtClean="0">
                          <a:latin typeface="Arial" panose="020B0604020202020204" pitchFamily="34" charset="0"/>
                          <a:cs typeface="Arial" panose="020B0604020202020204" pitchFamily="34" charset="0"/>
                        </a:rPr>
                        <a:t>€ 8.400.000,00</a:t>
                      </a:r>
                      <a:endParaRPr lang="it-IT" sz="1400" dirty="0">
                        <a:latin typeface="Arial" panose="020B0604020202020204" pitchFamily="34" charset="0"/>
                        <a:cs typeface="Arial" panose="020B0604020202020204" pitchFamily="34" charset="0"/>
                      </a:endParaRPr>
                    </a:p>
                  </a:txBody>
                  <a:tcPr marL="91434" marR="91434" marT="45733" marB="45733" anchor="ctr">
                    <a:solidFill>
                      <a:srgbClr val="EED3CF"/>
                    </a:solidFill>
                  </a:tcPr>
                </a:tc>
                <a:extLst>
                  <a:ext uri="{0D108BD9-81ED-4DB2-BD59-A6C34878D82A}">
                    <a16:rowId xmlns:a16="http://schemas.microsoft.com/office/drawing/2014/main" val="10003"/>
                  </a:ext>
                </a:extLst>
              </a:tr>
              <a:tr h="1507085">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400" u="sng" dirty="0" smtClean="0">
                          <a:effectLst/>
                          <a:latin typeface="Arial" panose="020B0604020202020204" pitchFamily="34" charset="0"/>
                          <a:cs typeface="Arial" panose="020B0604020202020204" pitchFamily="34" charset="0"/>
                        </a:rPr>
                        <a:t>Avviso n. 19/2018</a:t>
                      </a:r>
                      <a:r>
                        <a:rPr lang="it-IT" sz="1400" dirty="0" smtClean="0">
                          <a:effectLst/>
                          <a:latin typeface="Arial" panose="020B0604020202020204" pitchFamily="34" charset="0"/>
                          <a:cs typeface="Arial" panose="020B0604020202020204" pitchFamily="34" charset="0"/>
                        </a:rPr>
                        <a:t> per la presentazione di azioni per l’occupabilità di persone con disabilità, vulnerabili e a rischio di esclusione</a:t>
                      </a:r>
                      <a:endParaRPr lang="it-IT" sz="1400" b="0" i="1" dirty="0" smtClean="0">
                        <a:latin typeface="Arial" panose="020B0604020202020204" pitchFamily="34" charset="0"/>
                        <a:cs typeface="Arial" panose="020B0604020202020204" pitchFamily="34" charset="0"/>
                      </a:endParaRPr>
                    </a:p>
                  </a:txBody>
                  <a:tcPr marL="91434" marR="91434" marT="45733" marB="45733" anchor="c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400" dirty="0" smtClean="0">
                          <a:effectLst/>
                          <a:latin typeface="Arial" panose="020B0604020202020204" pitchFamily="34" charset="0"/>
                          <a:cs typeface="Arial" panose="020B0604020202020204" pitchFamily="34" charset="0"/>
                        </a:rPr>
                        <a:t>Con DDG 574 del </a:t>
                      </a:r>
                      <a:r>
                        <a:rPr lang="it-IT" sz="1400" dirty="0" smtClean="0">
                          <a:effectLst/>
                          <a:latin typeface="Arial" panose="020B0604020202020204" pitchFamily="34" charset="0"/>
                          <a:cs typeface="Arial" panose="020B0604020202020204" pitchFamily="34" charset="0"/>
                        </a:rPr>
                        <a:t>11.04.2019 </a:t>
                      </a:r>
                      <a:r>
                        <a:rPr lang="it-IT" sz="1400" dirty="0" smtClean="0">
                          <a:effectLst/>
                          <a:latin typeface="Arial" panose="020B0604020202020204" pitchFamily="34" charset="0"/>
                          <a:cs typeface="Arial" panose="020B0604020202020204" pitchFamily="34" charset="0"/>
                        </a:rPr>
                        <a:t>è stata approvata la graduatoria </a:t>
                      </a:r>
                      <a:r>
                        <a:rPr lang="it-IT" sz="1400" dirty="0" smtClean="0">
                          <a:solidFill>
                            <a:schemeClr val="tx1"/>
                          </a:solidFill>
                          <a:effectLst/>
                          <a:latin typeface="Arial" panose="020B0604020202020204" pitchFamily="34" charset="0"/>
                          <a:cs typeface="Arial" panose="020B0604020202020204" pitchFamily="34" charset="0"/>
                        </a:rPr>
                        <a:t>provvisoria dei progetti</a:t>
                      </a:r>
                      <a:r>
                        <a:rPr lang="it-IT" sz="1400" baseline="0" dirty="0" smtClean="0">
                          <a:solidFill>
                            <a:schemeClr val="tx1"/>
                          </a:solidFill>
                          <a:effectLst/>
                          <a:latin typeface="Arial" panose="020B0604020202020204" pitchFamily="34" charset="0"/>
                          <a:cs typeface="Arial" panose="020B0604020202020204" pitchFamily="34" charset="0"/>
                        </a:rPr>
                        <a:t> ammessi a finanziamento. </a:t>
                      </a:r>
                    </a:p>
                    <a:p>
                      <a:pPr marL="0" marR="0" indent="0" algn="ctr" defTabSz="914400" rtl="0" eaLnBrk="1" fontAlgn="auto" latinLnBrk="0" hangingPunct="1">
                        <a:lnSpc>
                          <a:spcPct val="100000"/>
                        </a:lnSpc>
                        <a:spcBef>
                          <a:spcPts val="0"/>
                        </a:spcBef>
                        <a:spcAft>
                          <a:spcPts val="0"/>
                        </a:spcAft>
                        <a:buClrTx/>
                        <a:buSzTx/>
                        <a:buFontTx/>
                        <a:buNone/>
                        <a:tabLst/>
                        <a:defRPr/>
                      </a:pPr>
                      <a:r>
                        <a:rPr lang="it-IT" sz="1400" baseline="0" dirty="0" smtClean="0">
                          <a:solidFill>
                            <a:schemeClr val="tx1"/>
                          </a:solidFill>
                          <a:effectLst/>
                          <a:latin typeface="Arial" panose="020B0604020202020204" pitchFamily="34" charset="0"/>
                          <a:cs typeface="Arial" panose="020B0604020202020204" pitchFamily="34" charset="0"/>
                        </a:rPr>
                        <a:t>In attesa della variazione del capitolo da parte del Dipartimento del Bilancio e Tesoro, necessaria </a:t>
                      </a:r>
                      <a:r>
                        <a:rPr lang="it-IT" sz="1400" baseline="0" dirty="0" smtClean="0">
                          <a:effectLst/>
                          <a:latin typeface="Arial" panose="020B0604020202020204" pitchFamily="34" charset="0"/>
                          <a:cs typeface="Arial" panose="020B0604020202020204" pitchFamily="34" charset="0"/>
                        </a:rPr>
                        <a:t>per la pubblicazione della graduatoria definitiva.</a:t>
                      </a:r>
                    </a:p>
                  </a:txBody>
                  <a:tcPr marL="91434" marR="91434" marT="45733" marB="45733" anchor="ctr">
                    <a:solidFill>
                      <a:schemeClr val="bg1"/>
                    </a:solidFill>
                  </a:tcPr>
                </a:tc>
                <a:tc>
                  <a:txBody>
                    <a:bodyPr/>
                    <a:lstStyle/>
                    <a:p>
                      <a:pPr algn="ctr"/>
                      <a:r>
                        <a:rPr lang="it-IT" sz="1400" dirty="0" smtClean="0">
                          <a:latin typeface="Arial" panose="020B0604020202020204" pitchFamily="34" charset="0"/>
                          <a:cs typeface="Arial" panose="020B0604020202020204" pitchFamily="34" charset="0"/>
                        </a:rPr>
                        <a:t>€ 22.000.000,00</a:t>
                      </a:r>
                      <a:endParaRPr lang="it-IT" sz="1400" dirty="0">
                        <a:latin typeface="Arial" panose="020B0604020202020204" pitchFamily="34" charset="0"/>
                        <a:cs typeface="Arial" panose="020B0604020202020204" pitchFamily="34" charset="0"/>
                      </a:endParaRPr>
                    </a:p>
                  </a:txBody>
                  <a:tcPr marL="91434" marR="91434" marT="45733" marB="45733" anchor="ctr">
                    <a:solidFill>
                      <a:schemeClr val="bg1"/>
                    </a:solidFill>
                  </a:tcPr>
                </a:tc>
                <a:extLst>
                  <a:ext uri="{0D108BD9-81ED-4DB2-BD59-A6C34878D82A}">
                    <a16:rowId xmlns:a16="http://schemas.microsoft.com/office/drawing/2014/main" val="10004"/>
                  </a:ext>
                </a:extLst>
              </a:tr>
              <a:tr h="922635">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400" b="0" dirty="0" smtClean="0">
                          <a:latin typeface="Arial" panose="020B0604020202020204" pitchFamily="34" charset="0"/>
                          <a:cs typeface="Arial" panose="020B0604020202020204" pitchFamily="34" charset="0"/>
                        </a:rPr>
                        <a:t>Trascinamento di progetti finanziati su altre fonti: </a:t>
                      </a:r>
                    </a:p>
                    <a:p>
                      <a:pPr marL="0" marR="0" indent="0" algn="just" defTabSz="914400" rtl="0" eaLnBrk="1" fontAlgn="auto" latinLnBrk="0" hangingPunct="1">
                        <a:lnSpc>
                          <a:spcPct val="100000"/>
                        </a:lnSpc>
                        <a:spcBef>
                          <a:spcPts val="0"/>
                        </a:spcBef>
                        <a:spcAft>
                          <a:spcPts val="0"/>
                        </a:spcAft>
                        <a:buClrTx/>
                        <a:buSzTx/>
                        <a:buFontTx/>
                        <a:buNone/>
                        <a:tabLst/>
                        <a:defRPr/>
                      </a:pPr>
                      <a:r>
                        <a:rPr lang="it-IT" sz="1400" b="0" dirty="0" smtClean="0">
                          <a:latin typeface="Arial" panose="020B0604020202020204" pitchFamily="34" charset="0"/>
                          <a:cs typeface="Arial" panose="020B0604020202020204" pitchFamily="34" charset="0"/>
                        </a:rPr>
                        <a:t>- FONDO NON AUTOSUFFICIENZE 2014-2016 (FNA) </a:t>
                      </a:r>
                      <a:endParaRPr lang="it-IT" sz="1400" b="0" dirty="0">
                        <a:latin typeface="Arial" panose="020B0604020202020204" pitchFamily="34" charset="0"/>
                        <a:cs typeface="Arial" panose="020B0604020202020204" pitchFamily="34" charset="0"/>
                      </a:endParaRPr>
                    </a:p>
                  </a:txBody>
                  <a:tcPr marL="91434" marR="91434" marT="45733" marB="45733" anchor="ctr">
                    <a:solidFill>
                      <a:srgbClr val="EED3CF"/>
                    </a:solidFill>
                  </a:tcPr>
                </a:tc>
                <a:tc>
                  <a:txBody>
                    <a:bodyPr/>
                    <a:lstStyle/>
                    <a:p>
                      <a:pPr algn="just"/>
                      <a:r>
                        <a:rPr lang="it-IT" sz="1400" baseline="0" dirty="0" smtClean="0">
                          <a:latin typeface="Arial" panose="020B0604020202020204" pitchFamily="34" charset="0"/>
                          <a:cs typeface="Arial" panose="020B0604020202020204" pitchFamily="34" charset="0"/>
                        </a:rPr>
                        <a:t>Con DDG 1491 del 19.07.2018 sono state imputate sul PO FSE 2014-2020 le operazioni finanziate con il </a:t>
                      </a:r>
                      <a:r>
                        <a:rPr lang="it-IT" sz="1400" kern="1200" dirty="0" smtClean="0">
                          <a:solidFill>
                            <a:schemeClr val="dk1"/>
                          </a:solidFill>
                          <a:latin typeface="Arial" panose="020B0604020202020204" pitchFamily="34" charset="0"/>
                          <a:ea typeface="+mn-ea"/>
                          <a:cs typeface="Arial" panose="020B0604020202020204" pitchFamily="34" charset="0"/>
                        </a:rPr>
                        <a:t>Fondo per le non autosufficienze (F.N.A.)</a:t>
                      </a:r>
                      <a:r>
                        <a:rPr lang="it-IT" sz="1400" kern="1200" baseline="0" dirty="0" smtClean="0">
                          <a:solidFill>
                            <a:schemeClr val="dk1"/>
                          </a:solidFill>
                          <a:latin typeface="Arial" panose="020B0604020202020204" pitchFamily="34" charset="0"/>
                          <a:ea typeface="+mn-ea"/>
                          <a:cs typeface="Arial" panose="020B0604020202020204" pitchFamily="34" charset="0"/>
                        </a:rPr>
                        <a:t> annualità </a:t>
                      </a:r>
                      <a:r>
                        <a:rPr lang="it-IT" sz="1400" kern="1200" dirty="0" smtClean="0">
                          <a:solidFill>
                            <a:schemeClr val="dk1"/>
                          </a:solidFill>
                          <a:latin typeface="Arial" panose="020B0604020202020204" pitchFamily="34" charset="0"/>
                          <a:ea typeface="+mn-ea"/>
                          <a:cs typeface="Arial" panose="020B0604020202020204" pitchFamily="34" charset="0"/>
                        </a:rPr>
                        <a:t>2014-2015.</a:t>
                      </a:r>
                      <a:endParaRPr lang="it-IT" sz="1400" baseline="0" dirty="0" smtClean="0">
                        <a:latin typeface="Arial" panose="020B0604020202020204" pitchFamily="34" charset="0"/>
                        <a:cs typeface="Arial" panose="020B0604020202020204" pitchFamily="34" charset="0"/>
                      </a:endParaRPr>
                    </a:p>
                  </a:txBody>
                  <a:tcPr marL="91434" marR="91434" marT="45733" marB="45733" anchor="ctr">
                    <a:solidFill>
                      <a:srgbClr val="EED3CF"/>
                    </a:solidFill>
                  </a:tcPr>
                </a:tc>
                <a:tc>
                  <a:txBody>
                    <a:bodyPr/>
                    <a:lstStyle/>
                    <a:p>
                      <a:pPr algn="ctr"/>
                      <a:r>
                        <a:rPr lang="it-IT" sz="1400" dirty="0" smtClean="0">
                          <a:latin typeface="Arial" panose="020B0604020202020204" pitchFamily="34" charset="0"/>
                          <a:cs typeface="Arial" panose="020B0604020202020204" pitchFamily="34" charset="0"/>
                        </a:rPr>
                        <a:t>€ 23.854.155,61</a:t>
                      </a:r>
                      <a:endParaRPr lang="it-IT" sz="1400" dirty="0">
                        <a:latin typeface="Arial" panose="020B0604020202020204" pitchFamily="34" charset="0"/>
                        <a:cs typeface="Arial" panose="020B0604020202020204" pitchFamily="34" charset="0"/>
                      </a:endParaRPr>
                    </a:p>
                  </a:txBody>
                  <a:tcPr marL="91434" marR="91434" marT="45733" marB="45733" anchor="ctr">
                    <a:solidFill>
                      <a:srgbClr val="EED3CF"/>
                    </a:solidFill>
                  </a:tcPr>
                </a:tc>
                <a:extLst>
                  <a:ext uri="{0D108BD9-81ED-4DB2-BD59-A6C34878D82A}">
                    <a16:rowId xmlns:a16="http://schemas.microsoft.com/office/drawing/2014/main" val="10005"/>
                  </a:ext>
                </a:extLst>
              </a:tr>
            </a:tbl>
          </a:graphicData>
        </a:graphic>
      </p:graphicFrame>
      <p:sp>
        <p:nvSpPr>
          <p:cNvPr id="3" name="Segnaposto numero diapositiva 2"/>
          <p:cNvSpPr>
            <a:spLocks noGrp="1"/>
          </p:cNvSpPr>
          <p:nvPr>
            <p:ph type="sldNum" sz="quarter" idx="12"/>
          </p:nvPr>
        </p:nvSpPr>
        <p:spPr/>
        <p:txBody>
          <a:bodyPr/>
          <a:lstStyle/>
          <a:p>
            <a:fld id="{E8A12B40-A0DA-4D1A-A20A-71BF3E74F813}" type="slidenum">
              <a:rPr lang="en-GB" smtClean="0"/>
              <a:pPr/>
              <a:t>3</a:t>
            </a:fld>
            <a:endParaRPr lang="en-GB"/>
          </a:p>
        </p:txBody>
      </p:sp>
    </p:spTree>
    <p:extLst>
      <p:ext uri="{BB962C8B-B14F-4D97-AF65-F5344CB8AC3E}">
        <p14:creationId xmlns:p14="http://schemas.microsoft.com/office/powerpoint/2010/main" val="29702672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4" cstate="print"/>
          <a:srcRect t="26851" r="5627"/>
          <a:stretch>
            <a:fillRect/>
          </a:stretch>
        </p:blipFill>
        <p:spPr bwMode="auto">
          <a:xfrm>
            <a:off x="6300192" y="6364450"/>
            <a:ext cx="2232025" cy="431800"/>
          </a:xfrm>
          <a:prstGeom prst="rect">
            <a:avLst/>
          </a:prstGeom>
          <a:noFill/>
          <a:ln w="9525">
            <a:noFill/>
            <a:miter lim="800000"/>
            <a:headEnd/>
            <a:tailEnd/>
          </a:ln>
        </p:spPr>
      </p:pic>
      <p:sp>
        <p:nvSpPr>
          <p:cNvPr id="14" name="CasellaDiTesto 13"/>
          <p:cNvSpPr txBox="1"/>
          <p:nvPr/>
        </p:nvSpPr>
        <p:spPr>
          <a:xfrm>
            <a:off x="251520" y="1628800"/>
            <a:ext cx="7776864" cy="812530"/>
          </a:xfrm>
          <a:prstGeom prst="rect">
            <a:avLst/>
          </a:prstGeom>
          <a:noFill/>
        </p:spPr>
        <p:txBody>
          <a:bodyPr wrap="square">
            <a:spAutoFit/>
          </a:bodyPr>
          <a:lstStyle/>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it-IT" dirty="0">
              <a:solidFill>
                <a:srgbClr val="365F91"/>
              </a:solidFill>
              <a:latin typeface="Arial Black" panose="020B0A04020102020204" pitchFamily="34" charset="0"/>
              <a:ea typeface="ＭＳ Ｐゴシック" panose="020B0600070205080204" pitchFamily="34" charset="-128"/>
            </a:endParaRPr>
          </a:p>
          <a:p>
            <a:pPr eaLnBrk="1" hangingPunct="1">
              <a:defRPr/>
            </a:pPr>
            <a:endParaRPr lang="it-IT" dirty="0">
              <a:solidFill>
                <a:schemeClr val="tx1">
                  <a:lumMod val="65000"/>
                  <a:lumOff val="35000"/>
                </a:schemeClr>
              </a:solidFill>
            </a:endParaRPr>
          </a:p>
        </p:txBody>
      </p:sp>
      <p:sp>
        <p:nvSpPr>
          <p:cNvPr id="7" name="CasellaDiTesto 6"/>
          <p:cNvSpPr txBox="1"/>
          <p:nvPr/>
        </p:nvSpPr>
        <p:spPr>
          <a:xfrm>
            <a:off x="0" y="260648"/>
            <a:ext cx="9144000" cy="523220"/>
          </a:xfrm>
          <a:prstGeom prst="rect">
            <a:avLst/>
          </a:prstGeom>
          <a:noFill/>
        </p:spPr>
        <p:txBody>
          <a:bodyPr wrap="square" rtlCol="0">
            <a:spAutoFit/>
          </a:bodyPr>
          <a:lstStyle/>
          <a:p>
            <a:pPr algn="ctr"/>
            <a:r>
              <a:rPr lang="it-IT" sz="2800" dirty="0">
                <a:solidFill>
                  <a:srgbClr val="0066CC"/>
                </a:solidFill>
              </a:rPr>
              <a:t>Interventi attivati </a:t>
            </a:r>
            <a:r>
              <a:rPr lang="it-IT" sz="2800" baseline="-25000" dirty="0" smtClean="0">
                <a:solidFill>
                  <a:srgbClr val="0066CC"/>
                </a:solidFill>
              </a:rPr>
              <a:t>(3)</a:t>
            </a:r>
            <a:endParaRPr lang="it-IT" sz="2800" dirty="0">
              <a:solidFill>
                <a:srgbClr val="0066CC"/>
              </a:solidFill>
            </a:endParaRPr>
          </a:p>
        </p:txBody>
      </p:sp>
      <p:pic>
        <p:nvPicPr>
          <p:cNvPr id="11" name="Immagine 10" descr="Proposta logo antropomorfo FSE SICILIA.png"/>
          <p:cNvPicPr>
            <a:picLocks noChangeAspect="1"/>
          </p:cNvPicPr>
          <p:nvPr/>
        </p:nvPicPr>
        <p:blipFill>
          <a:blip r:embed="rId5" cstate="print"/>
          <a:stretch>
            <a:fillRect/>
          </a:stretch>
        </p:blipFill>
        <p:spPr>
          <a:xfrm>
            <a:off x="6896" y="6292350"/>
            <a:ext cx="2108148" cy="576000"/>
          </a:xfrm>
          <a:prstGeom prst="rect">
            <a:avLst/>
          </a:prstGeom>
        </p:spPr>
      </p:pic>
      <p:sp>
        <p:nvSpPr>
          <p:cNvPr id="2" name="Slide Number Placeholder 1"/>
          <p:cNvSpPr>
            <a:spLocks noGrp="1"/>
          </p:cNvSpPr>
          <p:nvPr>
            <p:ph type="sldNum" sz="quarter" idx="12"/>
          </p:nvPr>
        </p:nvSpPr>
        <p:spPr/>
        <p:txBody>
          <a:bodyPr/>
          <a:lstStyle/>
          <a:p>
            <a:fld id="{E8A12B40-A0DA-4D1A-A20A-71BF3E74F813}" type="slidenum">
              <a:rPr lang="en-GB" smtClean="0"/>
              <a:pPr/>
              <a:t>4</a:t>
            </a:fld>
            <a:endParaRPr lang="en-GB"/>
          </a:p>
        </p:txBody>
      </p:sp>
      <p:graphicFrame>
        <p:nvGraphicFramePr>
          <p:cNvPr id="15" name="Tabella 14"/>
          <p:cNvGraphicFramePr>
            <a:graphicFrameLocks noGrp="1"/>
          </p:cNvGraphicFramePr>
          <p:nvPr>
            <p:extLst>
              <p:ext uri="{D42A27DB-BD31-4B8C-83A1-F6EECF244321}">
                <p14:modId xmlns:p14="http://schemas.microsoft.com/office/powerpoint/2010/main" val="1181048337"/>
              </p:ext>
            </p:extLst>
          </p:nvPr>
        </p:nvGraphicFramePr>
        <p:xfrm>
          <a:off x="179507" y="1138546"/>
          <a:ext cx="8640963" cy="5170774"/>
        </p:xfrm>
        <a:graphic>
          <a:graphicData uri="http://schemas.openxmlformats.org/drawingml/2006/table">
            <a:tbl>
              <a:tblPr/>
              <a:tblGrid>
                <a:gridCol w="720083">
                  <a:extLst>
                    <a:ext uri="{9D8B030D-6E8A-4147-A177-3AD203B41FA5}">
                      <a16:colId xmlns:a16="http://schemas.microsoft.com/office/drawing/2014/main" val="20000"/>
                    </a:ext>
                  </a:extLst>
                </a:gridCol>
                <a:gridCol w="864096">
                  <a:extLst>
                    <a:ext uri="{9D8B030D-6E8A-4147-A177-3AD203B41FA5}">
                      <a16:colId xmlns:a16="http://schemas.microsoft.com/office/drawing/2014/main" val="20001"/>
                    </a:ext>
                  </a:extLst>
                </a:gridCol>
                <a:gridCol w="3281967">
                  <a:extLst>
                    <a:ext uri="{9D8B030D-6E8A-4147-A177-3AD203B41FA5}">
                      <a16:colId xmlns:a16="http://schemas.microsoft.com/office/drawing/2014/main" val="20002"/>
                    </a:ext>
                  </a:extLst>
                </a:gridCol>
                <a:gridCol w="1651589">
                  <a:extLst>
                    <a:ext uri="{9D8B030D-6E8A-4147-A177-3AD203B41FA5}">
                      <a16:colId xmlns:a16="http://schemas.microsoft.com/office/drawing/2014/main" val="20003"/>
                    </a:ext>
                  </a:extLst>
                </a:gridCol>
                <a:gridCol w="931569">
                  <a:extLst>
                    <a:ext uri="{9D8B030D-6E8A-4147-A177-3AD203B41FA5}">
                      <a16:colId xmlns:a16="http://schemas.microsoft.com/office/drawing/2014/main" val="20004"/>
                    </a:ext>
                  </a:extLst>
                </a:gridCol>
                <a:gridCol w="1191659">
                  <a:extLst>
                    <a:ext uri="{9D8B030D-6E8A-4147-A177-3AD203B41FA5}">
                      <a16:colId xmlns:a16="http://schemas.microsoft.com/office/drawing/2014/main" val="20005"/>
                    </a:ext>
                  </a:extLst>
                </a:gridCol>
              </a:tblGrid>
              <a:tr h="576073">
                <a:tc>
                  <a:txBody>
                    <a:bodyPr/>
                    <a:lstStyle/>
                    <a:p>
                      <a:pPr algn="ctr" rtl="0" fontAlgn="ctr"/>
                      <a:r>
                        <a:rPr lang="it-IT" sz="1300" b="1" kern="1200" dirty="0" smtClean="0">
                          <a:solidFill>
                            <a:schemeClr val="bg1"/>
                          </a:solidFill>
                          <a:effectLst/>
                          <a:latin typeface="Arial" panose="020B0604020202020204" pitchFamily="34" charset="0"/>
                          <a:ea typeface="+mn-ea"/>
                          <a:cs typeface="Arial" panose="020B0604020202020204" pitchFamily="34" charset="0"/>
                        </a:rPr>
                        <a:t>Priorità</a:t>
                      </a:r>
                      <a:endParaRPr lang="it-IT" sz="1300" b="1" kern="1200" dirty="0">
                        <a:solidFill>
                          <a:schemeClr val="bg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06349"/>
                    </a:solidFill>
                  </a:tcPr>
                </a:tc>
                <a:tc>
                  <a:txBody>
                    <a:bodyPr/>
                    <a:lstStyle/>
                    <a:p>
                      <a:pPr algn="ctr" rtl="0" fontAlgn="ctr"/>
                      <a:r>
                        <a:rPr lang="it-IT" sz="1300" b="1" kern="1200" dirty="0" err="1" smtClean="0">
                          <a:solidFill>
                            <a:schemeClr val="bg1"/>
                          </a:solidFill>
                          <a:effectLst/>
                          <a:latin typeface="Arial" panose="020B0604020202020204" pitchFamily="34" charset="0"/>
                          <a:ea typeface="+mn-ea"/>
                          <a:cs typeface="Arial" panose="020B0604020202020204" pitchFamily="34" charset="0"/>
                        </a:rPr>
                        <a:t>Ob</a:t>
                      </a:r>
                      <a:r>
                        <a:rPr lang="it-IT" sz="1300" b="1" kern="1200" dirty="0" smtClean="0">
                          <a:solidFill>
                            <a:schemeClr val="bg1"/>
                          </a:solidFill>
                          <a:effectLst/>
                          <a:latin typeface="Arial" panose="020B0604020202020204" pitchFamily="34" charset="0"/>
                          <a:ea typeface="+mn-ea"/>
                          <a:cs typeface="Arial" panose="020B0604020202020204" pitchFamily="34" charset="0"/>
                        </a:rPr>
                        <a:t>.</a:t>
                      </a:r>
                    </a:p>
                    <a:p>
                      <a:pPr algn="ctr" rtl="0" fontAlgn="ctr"/>
                      <a:r>
                        <a:rPr lang="it-IT" sz="1300" b="1" kern="1200" dirty="0" smtClean="0">
                          <a:solidFill>
                            <a:schemeClr val="bg1"/>
                          </a:solidFill>
                          <a:effectLst/>
                          <a:latin typeface="Arial" panose="020B0604020202020204" pitchFamily="34" charset="0"/>
                          <a:ea typeface="+mn-ea"/>
                          <a:cs typeface="Arial" panose="020B0604020202020204" pitchFamily="34" charset="0"/>
                        </a:rPr>
                        <a:t>Specifico </a:t>
                      </a:r>
                      <a:endParaRPr lang="it-IT" sz="1300" b="1" kern="1200" dirty="0">
                        <a:solidFill>
                          <a:schemeClr val="bg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06349"/>
                    </a:solidFill>
                  </a:tcPr>
                </a:tc>
                <a:tc>
                  <a:txBody>
                    <a:bodyPr/>
                    <a:lstStyle/>
                    <a:p>
                      <a:pPr algn="ctr" rtl="0" fontAlgn="ctr"/>
                      <a:r>
                        <a:rPr lang="it-IT" sz="1300" b="1" kern="1200" dirty="0">
                          <a:solidFill>
                            <a:schemeClr val="bg1"/>
                          </a:solidFill>
                          <a:effectLst/>
                          <a:latin typeface="Arial" panose="020B0604020202020204" pitchFamily="34" charset="0"/>
                          <a:ea typeface="+mn-ea"/>
                          <a:cs typeface="Arial" panose="020B0604020202020204" pitchFamily="34" charset="0"/>
                        </a:rPr>
                        <a:t>Intervento</a:t>
                      </a: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06349"/>
                    </a:solidFill>
                  </a:tcPr>
                </a:tc>
                <a:tc>
                  <a:txBody>
                    <a:bodyPr/>
                    <a:lstStyle/>
                    <a:p>
                      <a:pPr algn="ctr" rtl="0" fontAlgn="ctr"/>
                      <a:r>
                        <a:rPr lang="it-IT" sz="1300" b="1" kern="1200" dirty="0">
                          <a:solidFill>
                            <a:schemeClr val="bg1"/>
                          </a:solidFill>
                          <a:effectLst/>
                          <a:latin typeface="Arial" panose="020B0604020202020204" pitchFamily="34" charset="0"/>
                          <a:ea typeface="+mn-ea"/>
                          <a:cs typeface="Arial" panose="020B0604020202020204" pitchFamily="34" charset="0"/>
                        </a:rPr>
                        <a:t>Stato di </a:t>
                      </a:r>
                      <a:endParaRPr lang="it-IT" sz="1300" b="1" kern="1200" dirty="0" smtClean="0">
                        <a:solidFill>
                          <a:schemeClr val="bg1"/>
                        </a:solidFill>
                        <a:effectLst/>
                        <a:latin typeface="Arial" panose="020B0604020202020204" pitchFamily="34" charset="0"/>
                        <a:ea typeface="+mn-ea"/>
                        <a:cs typeface="Arial" panose="020B0604020202020204" pitchFamily="34" charset="0"/>
                      </a:endParaRPr>
                    </a:p>
                    <a:p>
                      <a:pPr algn="ctr" rtl="0" fontAlgn="ctr"/>
                      <a:r>
                        <a:rPr lang="it-IT" sz="1300" b="1" kern="1200" dirty="0" smtClean="0">
                          <a:solidFill>
                            <a:schemeClr val="bg1"/>
                          </a:solidFill>
                          <a:effectLst/>
                          <a:latin typeface="Arial" panose="020B0604020202020204" pitchFamily="34" charset="0"/>
                          <a:ea typeface="+mn-ea"/>
                          <a:cs typeface="Arial" panose="020B0604020202020204" pitchFamily="34" charset="0"/>
                        </a:rPr>
                        <a:t>Attuazione</a:t>
                      </a:r>
                      <a:endParaRPr lang="it-IT" sz="1300" b="1" kern="1200" dirty="0">
                        <a:solidFill>
                          <a:schemeClr val="bg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06349"/>
                    </a:solidFill>
                  </a:tcPr>
                </a:tc>
                <a:tc>
                  <a:txBody>
                    <a:bodyPr/>
                    <a:lstStyle/>
                    <a:p>
                      <a:pPr algn="ctr" rtl="0" fontAlgn="ctr"/>
                      <a:r>
                        <a:rPr lang="it-IT" sz="1300" b="1" kern="1200" dirty="0" smtClean="0">
                          <a:solidFill>
                            <a:schemeClr val="bg1"/>
                          </a:solidFill>
                          <a:effectLst/>
                          <a:latin typeface="Arial" panose="020B0604020202020204" pitchFamily="34" charset="0"/>
                          <a:ea typeface="+mn-ea"/>
                          <a:cs typeface="Arial" panose="020B0604020202020204" pitchFamily="34" charset="0"/>
                        </a:rPr>
                        <a:t>N.</a:t>
                      </a:r>
                      <a:r>
                        <a:rPr lang="it-IT" sz="1300" b="1" kern="1200" baseline="0" dirty="0" smtClean="0">
                          <a:solidFill>
                            <a:schemeClr val="bg1"/>
                          </a:solidFill>
                          <a:effectLst/>
                          <a:latin typeface="Arial" panose="020B0604020202020204" pitchFamily="34" charset="0"/>
                          <a:ea typeface="+mn-ea"/>
                          <a:cs typeface="Arial" panose="020B0604020202020204" pitchFamily="34" charset="0"/>
                        </a:rPr>
                        <a:t> </a:t>
                      </a:r>
                      <a:r>
                        <a:rPr lang="it-IT" sz="1300" b="1" kern="1200" dirty="0" smtClean="0">
                          <a:solidFill>
                            <a:schemeClr val="bg1"/>
                          </a:solidFill>
                          <a:effectLst/>
                          <a:latin typeface="Arial" panose="020B0604020202020204" pitchFamily="34" charset="0"/>
                          <a:ea typeface="+mn-ea"/>
                          <a:cs typeface="Arial" panose="020B0604020202020204" pitchFamily="34" charset="0"/>
                        </a:rPr>
                        <a:t>Operazioni</a:t>
                      </a:r>
                      <a:endParaRPr lang="it-IT" sz="1300" b="1" kern="1200" dirty="0">
                        <a:solidFill>
                          <a:schemeClr val="bg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06349"/>
                    </a:solidFill>
                  </a:tcPr>
                </a:tc>
                <a:tc>
                  <a:txBody>
                    <a:bodyPr/>
                    <a:lstStyle/>
                    <a:p>
                      <a:pPr algn="ctr" rtl="0" fontAlgn="ctr"/>
                      <a:r>
                        <a:rPr lang="it-IT" sz="1300" b="1" kern="1200" dirty="0" smtClean="0">
                          <a:solidFill>
                            <a:schemeClr val="bg1"/>
                          </a:solidFill>
                          <a:effectLst/>
                          <a:latin typeface="Arial" panose="020B0604020202020204" pitchFamily="34" charset="0"/>
                          <a:ea typeface="+mn-ea"/>
                          <a:cs typeface="Arial" panose="020B0604020202020204" pitchFamily="34" charset="0"/>
                        </a:rPr>
                        <a:t>Risorse</a:t>
                      </a:r>
                    </a:p>
                    <a:p>
                      <a:pPr algn="ctr" rtl="0" fontAlgn="ctr"/>
                      <a:r>
                        <a:rPr lang="it-IT" sz="1300" b="1" kern="1200" dirty="0" smtClean="0">
                          <a:solidFill>
                            <a:schemeClr val="bg1"/>
                          </a:solidFill>
                          <a:effectLst/>
                          <a:latin typeface="Arial" panose="020B0604020202020204" pitchFamily="34" charset="0"/>
                          <a:ea typeface="+mn-ea"/>
                          <a:cs typeface="Arial" panose="020B0604020202020204" pitchFamily="34" charset="0"/>
                        </a:rPr>
                        <a:t>Impegnate</a:t>
                      </a:r>
                      <a:endParaRPr lang="it-IT" sz="1300" b="1" kern="1200" dirty="0">
                        <a:solidFill>
                          <a:schemeClr val="bg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C06349"/>
                    </a:solidFill>
                  </a:tcPr>
                </a:tc>
                <a:extLst>
                  <a:ext uri="{0D108BD9-81ED-4DB2-BD59-A6C34878D82A}">
                    <a16:rowId xmlns:a16="http://schemas.microsoft.com/office/drawing/2014/main" val="10000"/>
                  </a:ext>
                </a:extLst>
              </a:tr>
              <a:tr h="648263">
                <a:tc>
                  <a:txBody>
                    <a:bodyPr/>
                    <a:lstStyle/>
                    <a:p>
                      <a:pPr algn="ctr" fontAlgn="ctr"/>
                      <a:r>
                        <a:rPr lang="it-IT" sz="1300" kern="1200" dirty="0" smtClean="0">
                          <a:solidFill>
                            <a:schemeClr val="tx1"/>
                          </a:solidFill>
                          <a:effectLst/>
                          <a:latin typeface="Arial" panose="020B0604020202020204" pitchFamily="34" charset="0"/>
                          <a:ea typeface="+mn-ea"/>
                          <a:cs typeface="Arial" panose="020B0604020202020204" pitchFamily="34" charset="0"/>
                        </a:rPr>
                        <a:t>9.i</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ED3CF"/>
                    </a:solidFill>
                  </a:tcPr>
                </a:tc>
                <a:tc>
                  <a:txBody>
                    <a:bodyPr/>
                    <a:lstStyle/>
                    <a:p>
                      <a:pPr algn="ctr" fontAlgn="ctr"/>
                      <a:r>
                        <a:rPr lang="it-IT" sz="1300" kern="1200" dirty="0" smtClean="0">
                          <a:solidFill>
                            <a:schemeClr val="tx1"/>
                          </a:solidFill>
                          <a:effectLst/>
                          <a:latin typeface="Arial" panose="020B0604020202020204" pitchFamily="34" charset="0"/>
                          <a:ea typeface="+mn-ea"/>
                          <a:cs typeface="Arial" panose="020B0604020202020204" pitchFamily="34" charset="0"/>
                        </a:rPr>
                        <a:t>9.2</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ED3CF"/>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300" kern="1200" dirty="0" smtClean="0">
                          <a:solidFill>
                            <a:schemeClr val="tx1"/>
                          </a:solidFill>
                          <a:effectLst/>
                          <a:latin typeface="Arial" panose="020B0604020202020204" pitchFamily="34" charset="0"/>
                          <a:ea typeface="+mn-ea"/>
                          <a:cs typeface="Arial" panose="020B0604020202020204" pitchFamily="34" charset="0"/>
                        </a:rPr>
                        <a:t>Avviso n. 10/2016 per la presentazione di operazioni per l’inserimento socio-lavorativo dei soggetti in esecuzione penale</a:t>
                      </a:r>
                    </a:p>
                  </a:txBody>
                  <a:tcPr marL="36000" marR="36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ED3CF"/>
                    </a:solidFill>
                  </a:tcPr>
                </a:tc>
                <a:tc>
                  <a:txBody>
                    <a:bodyPr/>
                    <a:lstStyle/>
                    <a:p>
                      <a:pPr algn="ctr" fontAlgn="ctr"/>
                      <a:r>
                        <a:rPr lang="it-IT" sz="1300" kern="1200" dirty="0" smtClean="0">
                          <a:solidFill>
                            <a:schemeClr val="tx1"/>
                          </a:solidFill>
                          <a:effectLst/>
                          <a:latin typeface="Arial" panose="020B0604020202020204" pitchFamily="34" charset="0"/>
                          <a:ea typeface="+mn-ea"/>
                          <a:cs typeface="Arial" panose="020B0604020202020204" pitchFamily="34" charset="0"/>
                        </a:rPr>
                        <a:t>In Attuazione</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ED3CF"/>
                    </a:solidFill>
                  </a:tcPr>
                </a:tc>
                <a:tc>
                  <a:txBody>
                    <a:bodyPr/>
                    <a:lstStyle/>
                    <a:p>
                      <a:pPr algn="ctr" fontAlgn="ctr"/>
                      <a:r>
                        <a:rPr lang="it-IT" sz="1300" kern="1200" dirty="0" smtClean="0">
                          <a:solidFill>
                            <a:schemeClr val="tx1"/>
                          </a:solidFill>
                          <a:effectLst/>
                          <a:latin typeface="Arial" panose="020B0604020202020204" pitchFamily="34" charset="0"/>
                          <a:ea typeface="+mn-ea"/>
                          <a:cs typeface="Arial" panose="020B0604020202020204" pitchFamily="34" charset="0"/>
                        </a:rPr>
                        <a:t>27</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ED3CF"/>
                    </a:solidFill>
                  </a:tcPr>
                </a:tc>
                <a:tc>
                  <a:txBody>
                    <a:bodyPr/>
                    <a:lstStyle/>
                    <a:p>
                      <a:pPr algn="ctr">
                        <a:lnSpc>
                          <a:spcPct val="100000"/>
                        </a:lnSpc>
                        <a:spcAft>
                          <a:spcPts val="0"/>
                        </a:spcAft>
                      </a:pPr>
                      <a:r>
                        <a:rPr lang="it-IT" sz="1300" baseline="0" dirty="0" smtClean="0">
                          <a:solidFill>
                            <a:schemeClr val="tx1"/>
                          </a:solidFill>
                          <a:effectLst/>
                          <a:latin typeface="Arial" panose="020B0604020202020204" pitchFamily="34" charset="0"/>
                          <a:cs typeface="Arial" panose="020B0604020202020204" pitchFamily="34" charset="0"/>
                        </a:rPr>
                        <a:t>18.065.598,29</a:t>
                      </a:r>
                      <a:endParaRPr lang="it-IT" sz="1300" dirty="0">
                        <a:solidFill>
                          <a:schemeClr val="tx1"/>
                        </a:solidFill>
                        <a:latin typeface="Arial" panose="020B0604020202020204" pitchFamily="34" charset="0"/>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ED3CF"/>
                    </a:solidFill>
                  </a:tcPr>
                </a:tc>
                <a:extLst>
                  <a:ext uri="{0D108BD9-81ED-4DB2-BD59-A6C34878D82A}">
                    <a16:rowId xmlns:a16="http://schemas.microsoft.com/office/drawing/2014/main" val="10001"/>
                  </a:ext>
                </a:extLst>
              </a:tr>
              <a:tr h="778190">
                <a:tc>
                  <a:txBody>
                    <a:bodyPr/>
                    <a:lstStyle/>
                    <a:p>
                      <a:pPr algn="ctr" fontAlgn="ctr"/>
                      <a:r>
                        <a:rPr lang="it-IT" sz="1300" kern="1200" dirty="0" smtClean="0">
                          <a:solidFill>
                            <a:schemeClr val="tx1"/>
                          </a:solidFill>
                          <a:effectLst/>
                          <a:latin typeface="Arial" panose="020B0604020202020204" pitchFamily="34" charset="0"/>
                          <a:ea typeface="+mn-ea"/>
                          <a:cs typeface="Arial" panose="020B0604020202020204" pitchFamily="34" charset="0"/>
                        </a:rPr>
                        <a:t>9.iv</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it-IT" sz="1300" kern="1200" dirty="0" smtClean="0">
                          <a:solidFill>
                            <a:schemeClr val="tx1"/>
                          </a:solidFill>
                          <a:effectLst/>
                          <a:latin typeface="Arial" panose="020B0604020202020204" pitchFamily="34" charset="0"/>
                          <a:ea typeface="+mn-ea"/>
                          <a:cs typeface="Arial" panose="020B0604020202020204" pitchFamily="34" charset="0"/>
                        </a:rPr>
                        <a:t>9.3</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300" kern="1200" dirty="0" smtClean="0">
                          <a:solidFill>
                            <a:schemeClr val="tx1"/>
                          </a:solidFill>
                          <a:effectLst/>
                          <a:latin typeface="Arial" panose="020B0604020202020204" pitchFamily="34" charset="0"/>
                          <a:ea typeface="+mn-ea"/>
                          <a:cs typeface="Arial" panose="020B0604020202020204" pitchFamily="34" charset="0"/>
                        </a:rPr>
                        <a:t>Avviso n. 17/2017 per la realizzazione di percorsi per la formazione di assistenti familiari</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36000" marR="36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it-IT" sz="1300" kern="1200" dirty="0" smtClean="0">
                          <a:solidFill>
                            <a:schemeClr val="tx1"/>
                          </a:solidFill>
                          <a:effectLst/>
                          <a:latin typeface="Arial" panose="020B0604020202020204" pitchFamily="34" charset="0"/>
                          <a:ea typeface="+mn-ea"/>
                          <a:cs typeface="Arial" panose="020B0604020202020204" pitchFamily="34" charset="0"/>
                        </a:rPr>
                        <a:t>Approvata</a:t>
                      </a:r>
                      <a:r>
                        <a:rPr lang="it-IT" sz="1300" kern="1200" baseline="0" dirty="0" smtClean="0">
                          <a:solidFill>
                            <a:schemeClr val="tx1"/>
                          </a:solidFill>
                          <a:effectLst/>
                          <a:latin typeface="Arial" panose="020B0604020202020204" pitchFamily="34" charset="0"/>
                          <a:ea typeface="+mn-ea"/>
                          <a:cs typeface="Arial" panose="020B0604020202020204" pitchFamily="34" charset="0"/>
                        </a:rPr>
                        <a:t> </a:t>
                      </a:r>
                      <a:r>
                        <a:rPr lang="it-IT" sz="1300" i="0" kern="1200" baseline="0" dirty="0" smtClean="0">
                          <a:solidFill>
                            <a:schemeClr val="tx1"/>
                          </a:solidFill>
                          <a:effectLst/>
                          <a:latin typeface="Arial" panose="020B0604020202020204" pitchFamily="34" charset="0"/>
                          <a:ea typeface="+mn-ea"/>
                          <a:cs typeface="Arial" panose="020B0604020202020204" pitchFamily="34" charset="0"/>
                        </a:rPr>
                        <a:t>graduatoria definitiva Registrata dalla Corte dei Conti </a:t>
                      </a:r>
                      <a:r>
                        <a:rPr lang="it-IT" sz="1300" kern="1200" baseline="0" dirty="0" smtClean="0">
                          <a:solidFill>
                            <a:schemeClr val="tx1"/>
                          </a:solidFill>
                          <a:effectLst/>
                          <a:latin typeface="Arial" panose="020B0604020202020204" pitchFamily="34" charset="0"/>
                          <a:ea typeface="+mn-ea"/>
                          <a:cs typeface="Arial" panose="020B0604020202020204" pitchFamily="34" charset="0"/>
                        </a:rPr>
                        <a:t>il 19/06/2019</a:t>
                      </a: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it-IT" sz="1300" kern="1200" dirty="0" smtClean="0">
                          <a:solidFill>
                            <a:schemeClr val="tx1"/>
                          </a:solidFill>
                          <a:effectLst/>
                          <a:latin typeface="Arial" panose="020B0604020202020204" pitchFamily="34" charset="0"/>
                          <a:ea typeface="+mn-ea"/>
                          <a:cs typeface="Arial" panose="020B0604020202020204" pitchFamily="34" charset="0"/>
                        </a:rPr>
                        <a:t>22</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it-IT" sz="1300" dirty="0" smtClean="0">
                          <a:solidFill>
                            <a:schemeClr val="tx1"/>
                          </a:solidFill>
                          <a:latin typeface="Arial" panose="020B0604020202020204" pitchFamily="34" charset="0"/>
                          <a:cs typeface="Arial" panose="020B0604020202020204" pitchFamily="34" charset="0"/>
                        </a:rPr>
                        <a:t>4.234.875,00</a:t>
                      </a:r>
                      <a:endParaRPr lang="it-IT" sz="1300" dirty="0">
                        <a:solidFill>
                          <a:schemeClr val="tx1"/>
                        </a:solidFill>
                        <a:latin typeface="Arial" panose="020B0604020202020204" pitchFamily="34" charset="0"/>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648263">
                <a:tc>
                  <a:txBody>
                    <a:bodyPr/>
                    <a:lstStyle/>
                    <a:p>
                      <a:pPr algn="ctr" fontAlgn="ctr"/>
                      <a:r>
                        <a:rPr lang="it-IT" sz="1300" kern="1200" dirty="0" smtClean="0">
                          <a:solidFill>
                            <a:schemeClr val="tx1"/>
                          </a:solidFill>
                          <a:effectLst/>
                          <a:latin typeface="Arial" panose="020B0604020202020204" pitchFamily="34" charset="0"/>
                          <a:ea typeface="+mn-ea"/>
                          <a:cs typeface="Arial" panose="020B0604020202020204" pitchFamily="34" charset="0"/>
                        </a:rPr>
                        <a:t>9.i</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ED3CF"/>
                    </a:solidFill>
                  </a:tcPr>
                </a:tc>
                <a:tc>
                  <a:txBody>
                    <a:bodyPr/>
                    <a:lstStyle/>
                    <a:p>
                      <a:pPr algn="ctr" fontAlgn="ctr"/>
                      <a:r>
                        <a:rPr lang="it-IT" sz="1300" kern="1200" dirty="0" smtClean="0">
                          <a:solidFill>
                            <a:schemeClr val="tx1"/>
                          </a:solidFill>
                          <a:effectLst/>
                          <a:latin typeface="Arial" panose="020B0604020202020204" pitchFamily="34" charset="0"/>
                          <a:ea typeface="+mn-ea"/>
                          <a:cs typeface="Arial" panose="020B0604020202020204" pitchFamily="34" charset="0"/>
                        </a:rPr>
                        <a:t>9.2</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ED3CF"/>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300" kern="1200" dirty="0" smtClean="0">
                          <a:solidFill>
                            <a:schemeClr val="tx1"/>
                          </a:solidFill>
                          <a:effectLst/>
                          <a:latin typeface="Arial" panose="020B0604020202020204" pitchFamily="34" charset="0"/>
                          <a:ea typeface="+mn-ea"/>
                          <a:cs typeface="Arial" panose="020B0604020202020204" pitchFamily="34" charset="0"/>
                        </a:rPr>
                        <a:t>Avviso n. 18/2017 per la realizzazione di percorsi per la formazione di percorsi formativi rivolti alle persone con disabilità</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36000" marR="36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ED3CF"/>
                    </a:solidFill>
                  </a:tcPr>
                </a:tc>
                <a:tc>
                  <a:txBody>
                    <a:bodyPr/>
                    <a:lstStyle/>
                    <a:p>
                      <a:pPr algn="ctr" fontAlgn="ctr"/>
                      <a:r>
                        <a:rPr lang="it-IT" sz="1300" kern="1200" dirty="0" smtClean="0">
                          <a:solidFill>
                            <a:schemeClr val="tx1"/>
                          </a:solidFill>
                          <a:effectLst/>
                          <a:latin typeface="Arial" panose="020B0604020202020204" pitchFamily="34" charset="0"/>
                          <a:ea typeface="+mn-ea"/>
                          <a:cs typeface="Arial" panose="020B0604020202020204" pitchFamily="34" charset="0"/>
                        </a:rPr>
                        <a:t>Approvata Graduatoria</a:t>
                      </a:r>
                      <a:r>
                        <a:rPr lang="it-IT" sz="1300" kern="1200" baseline="0" dirty="0" smtClean="0">
                          <a:solidFill>
                            <a:schemeClr val="tx1"/>
                          </a:solidFill>
                          <a:effectLst/>
                          <a:latin typeface="Arial" panose="020B0604020202020204" pitchFamily="34" charset="0"/>
                          <a:ea typeface="+mn-ea"/>
                          <a:cs typeface="Arial" panose="020B0604020202020204" pitchFamily="34" charset="0"/>
                        </a:rPr>
                        <a:t> Provvisoria</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ED3CF"/>
                    </a:solidFill>
                  </a:tcPr>
                </a:tc>
                <a:tc>
                  <a:txBody>
                    <a:bodyPr/>
                    <a:lstStyle/>
                    <a:p>
                      <a:pPr algn="ctr" fontAlgn="ctr"/>
                      <a:r>
                        <a:rPr lang="it-IT" sz="1300" kern="1200" dirty="0" smtClean="0">
                          <a:solidFill>
                            <a:schemeClr val="tx1"/>
                          </a:solidFill>
                          <a:effectLst/>
                          <a:latin typeface="Arial" panose="020B0604020202020204" pitchFamily="34" charset="0"/>
                          <a:ea typeface="+mn-ea"/>
                          <a:cs typeface="Arial" panose="020B0604020202020204" pitchFamily="34" charset="0"/>
                        </a:rPr>
                        <a:t>25*</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ED3CF"/>
                    </a:solidFill>
                  </a:tcPr>
                </a:tc>
                <a:tc>
                  <a:txBody>
                    <a:bodyPr/>
                    <a:lstStyle/>
                    <a:p>
                      <a:pPr algn="ctr"/>
                      <a:r>
                        <a:rPr lang="it-IT" sz="1300" kern="1200" dirty="0">
                          <a:solidFill>
                            <a:schemeClr val="tx1"/>
                          </a:solidFill>
                          <a:effectLst/>
                          <a:latin typeface="Arial" panose="020B0604020202020204" pitchFamily="34" charset="0"/>
                          <a:ea typeface="+mn-ea"/>
                          <a:cs typeface="Arial" panose="020B0604020202020204" pitchFamily="34" charset="0"/>
                        </a:rPr>
                        <a:t>   </a:t>
                      </a:r>
                      <a:r>
                        <a:rPr lang="it-IT" sz="1300" dirty="0" smtClean="0">
                          <a:solidFill>
                            <a:schemeClr val="tx1"/>
                          </a:solidFill>
                          <a:latin typeface="Arial" panose="020B0604020202020204" pitchFamily="34" charset="0"/>
                          <a:cs typeface="Arial" panose="020B0604020202020204" pitchFamily="34" charset="0"/>
                        </a:rPr>
                        <a:t>8.400.000,00</a:t>
                      </a:r>
                      <a:endParaRPr lang="it-IT" sz="1300" dirty="0">
                        <a:solidFill>
                          <a:schemeClr val="tx1"/>
                        </a:solidFill>
                        <a:latin typeface="Arial" panose="020B0604020202020204" pitchFamily="34" charset="0"/>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ED3CF"/>
                    </a:solidFill>
                  </a:tcPr>
                </a:tc>
                <a:extLst>
                  <a:ext uri="{0D108BD9-81ED-4DB2-BD59-A6C34878D82A}">
                    <a16:rowId xmlns:a16="http://schemas.microsoft.com/office/drawing/2014/main" val="10003"/>
                  </a:ext>
                </a:extLst>
              </a:tr>
              <a:tr h="841002">
                <a:tc>
                  <a:txBody>
                    <a:bodyPr/>
                    <a:lstStyle/>
                    <a:p>
                      <a:pPr algn="ctr" fontAlgn="ctr"/>
                      <a:r>
                        <a:rPr lang="it-IT" sz="1300" kern="1200" dirty="0" smtClean="0">
                          <a:solidFill>
                            <a:schemeClr val="tx1"/>
                          </a:solidFill>
                          <a:effectLst/>
                          <a:latin typeface="Arial" panose="020B0604020202020204" pitchFamily="34" charset="0"/>
                          <a:ea typeface="+mn-ea"/>
                          <a:cs typeface="Arial" panose="020B0604020202020204" pitchFamily="34" charset="0"/>
                        </a:rPr>
                        <a:t>9.i</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it-IT" sz="1300" kern="1200" dirty="0" smtClean="0">
                          <a:solidFill>
                            <a:schemeClr val="tx1"/>
                          </a:solidFill>
                          <a:effectLst/>
                          <a:latin typeface="Arial" panose="020B0604020202020204" pitchFamily="34" charset="0"/>
                          <a:ea typeface="+mn-ea"/>
                          <a:cs typeface="Arial" panose="020B0604020202020204" pitchFamily="34" charset="0"/>
                        </a:rPr>
                        <a:t>9.2</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300" kern="1200" dirty="0" smtClean="0">
                          <a:solidFill>
                            <a:schemeClr val="tx1"/>
                          </a:solidFill>
                          <a:effectLst/>
                          <a:latin typeface="Arial" panose="020B0604020202020204" pitchFamily="34" charset="0"/>
                          <a:ea typeface="+mn-ea"/>
                          <a:cs typeface="Arial" panose="020B0604020202020204" pitchFamily="34" charset="0"/>
                        </a:rPr>
                        <a:t>Avviso n. 19/2018 per la presentazione di azioni per l’occupabilità di persone con disabilità, vulnerabili e a rischio di esclusione</a:t>
                      </a:r>
                    </a:p>
                  </a:txBody>
                  <a:tcPr marL="36000" marR="36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it-IT" sz="1300" kern="1200" dirty="0" smtClean="0">
                          <a:solidFill>
                            <a:schemeClr val="tx1"/>
                          </a:solidFill>
                          <a:effectLst/>
                          <a:latin typeface="Arial" panose="020B0604020202020204" pitchFamily="34" charset="0"/>
                          <a:ea typeface="+mn-ea"/>
                          <a:cs typeface="Arial" panose="020B0604020202020204" pitchFamily="34" charset="0"/>
                        </a:rPr>
                        <a:t>Approvata Graduatoria</a:t>
                      </a:r>
                      <a:r>
                        <a:rPr lang="it-IT" sz="1300" kern="1200" baseline="0" dirty="0" smtClean="0">
                          <a:solidFill>
                            <a:schemeClr val="tx1"/>
                          </a:solidFill>
                          <a:effectLst/>
                          <a:latin typeface="Arial" panose="020B0604020202020204" pitchFamily="34" charset="0"/>
                          <a:ea typeface="+mn-ea"/>
                          <a:cs typeface="Arial" panose="020B0604020202020204" pitchFamily="34" charset="0"/>
                        </a:rPr>
                        <a:t> Provvisoria</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it-IT" sz="1300" kern="1200" dirty="0" smtClean="0">
                          <a:solidFill>
                            <a:schemeClr val="tx1"/>
                          </a:solidFill>
                          <a:effectLst/>
                          <a:latin typeface="Arial" panose="020B0604020202020204" pitchFamily="34" charset="0"/>
                          <a:ea typeface="+mn-ea"/>
                          <a:cs typeface="Arial" panose="020B0604020202020204" pitchFamily="34" charset="0"/>
                        </a:rPr>
                        <a:t>43*</a:t>
                      </a: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it-IT" sz="1300" kern="1200" dirty="0">
                          <a:solidFill>
                            <a:schemeClr val="tx1"/>
                          </a:solidFill>
                          <a:effectLst/>
                          <a:latin typeface="Arial" panose="020B0604020202020204" pitchFamily="34" charset="0"/>
                          <a:ea typeface="+mn-ea"/>
                          <a:cs typeface="Arial" panose="020B0604020202020204" pitchFamily="34" charset="0"/>
                        </a:rPr>
                        <a:t>   </a:t>
                      </a:r>
                      <a:r>
                        <a:rPr lang="it-IT" sz="1300" kern="1200" dirty="0" smtClean="0">
                          <a:solidFill>
                            <a:schemeClr val="tx1"/>
                          </a:solidFill>
                          <a:effectLst/>
                          <a:latin typeface="Arial" panose="020B0604020202020204" pitchFamily="34" charset="0"/>
                          <a:ea typeface="+mn-ea"/>
                          <a:cs typeface="Arial" panose="020B0604020202020204" pitchFamily="34" charset="0"/>
                        </a:rPr>
                        <a:t>22.000.000,00 </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841002">
                <a:tc>
                  <a:txBody>
                    <a:bodyPr/>
                    <a:lstStyle/>
                    <a:p>
                      <a:pPr algn="ctr" fontAlgn="ctr"/>
                      <a:r>
                        <a:rPr lang="it-IT" sz="1300" kern="1200" dirty="0" smtClean="0">
                          <a:solidFill>
                            <a:schemeClr val="tx1"/>
                          </a:solidFill>
                          <a:effectLst/>
                          <a:latin typeface="Arial" panose="020B0604020202020204" pitchFamily="34" charset="0"/>
                          <a:ea typeface="+mn-ea"/>
                          <a:cs typeface="Arial" panose="020B0604020202020204" pitchFamily="34" charset="0"/>
                        </a:rPr>
                        <a:t>9.iv</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ED3CF"/>
                    </a:solidFill>
                  </a:tcPr>
                </a:tc>
                <a:tc>
                  <a:txBody>
                    <a:bodyPr/>
                    <a:lstStyle/>
                    <a:p>
                      <a:pPr algn="ctr" fontAlgn="ctr"/>
                      <a:r>
                        <a:rPr lang="it-IT" sz="1300" kern="1200" dirty="0" smtClean="0">
                          <a:solidFill>
                            <a:schemeClr val="tx1"/>
                          </a:solidFill>
                          <a:effectLst/>
                          <a:latin typeface="Arial" panose="020B0604020202020204" pitchFamily="34" charset="0"/>
                          <a:ea typeface="+mn-ea"/>
                          <a:cs typeface="Arial" panose="020B0604020202020204" pitchFamily="34" charset="0"/>
                        </a:rPr>
                        <a:t>9.3</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ED3CF"/>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it-IT" sz="1300" kern="1200" dirty="0" smtClean="0">
                          <a:solidFill>
                            <a:schemeClr val="tx1"/>
                          </a:solidFill>
                          <a:effectLst/>
                          <a:latin typeface="Arial" panose="020B0604020202020204" pitchFamily="34" charset="0"/>
                          <a:ea typeface="+mn-ea"/>
                          <a:cs typeface="Arial" panose="020B0604020202020204" pitchFamily="34" charset="0"/>
                        </a:rPr>
                        <a:t>Trascinamento di progetti finanziati su altre fonti: </a:t>
                      </a:r>
                    </a:p>
                    <a:p>
                      <a:pPr marL="0" marR="0" indent="0" algn="just" defTabSz="914400" rtl="0" eaLnBrk="1" fontAlgn="auto" latinLnBrk="0" hangingPunct="1">
                        <a:lnSpc>
                          <a:spcPct val="100000"/>
                        </a:lnSpc>
                        <a:spcBef>
                          <a:spcPts val="0"/>
                        </a:spcBef>
                        <a:spcAft>
                          <a:spcPts val="0"/>
                        </a:spcAft>
                        <a:buClrTx/>
                        <a:buSzTx/>
                        <a:buFontTx/>
                        <a:buNone/>
                        <a:tabLst/>
                        <a:defRPr/>
                      </a:pPr>
                      <a:r>
                        <a:rPr lang="it-IT" sz="1300" kern="1200" dirty="0" smtClean="0">
                          <a:solidFill>
                            <a:schemeClr val="tx1"/>
                          </a:solidFill>
                          <a:effectLst/>
                          <a:latin typeface="Arial" panose="020B0604020202020204" pitchFamily="34" charset="0"/>
                          <a:ea typeface="+mn-ea"/>
                          <a:cs typeface="Arial" panose="020B0604020202020204" pitchFamily="34" charset="0"/>
                        </a:rPr>
                        <a:t>- FONDO NON AUTOSUFFICIENZE 2014-2016 (FNA</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36000" marR="36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ED3CF"/>
                    </a:solidFill>
                  </a:tcPr>
                </a:tc>
                <a:tc>
                  <a:txBody>
                    <a:bodyPr/>
                    <a:lstStyle/>
                    <a:p>
                      <a:pPr algn="ctr" fontAlgn="ctr"/>
                      <a:r>
                        <a:rPr lang="it-IT" sz="1300" kern="1200" dirty="0">
                          <a:solidFill>
                            <a:schemeClr val="tx1"/>
                          </a:solidFill>
                          <a:effectLst/>
                          <a:latin typeface="Arial" panose="020B0604020202020204" pitchFamily="34" charset="0"/>
                          <a:ea typeface="+mn-ea"/>
                          <a:cs typeface="Arial" panose="020B0604020202020204" pitchFamily="34" charset="0"/>
                        </a:rPr>
                        <a:t>In </a:t>
                      </a:r>
                      <a:r>
                        <a:rPr lang="it-IT" sz="1300" kern="1200" dirty="0" smtClean="0">
                          <a:solidFill>
                            <a:schemeClr val="tx1"/>
                          </a:solidFill>
                          <a:effectLst/>
                          <a:latin typeface="Arial" panose="020B0604020202020204" pitchFamily="34" charset="0"/>
                          <a:ea typeface="+mn-ea"/>
                          <a:cs typeface="Arial" panose="020B0604020202020204" pitchFamily="34" charset="0"/>
                        </a:rPr>
                        <a:t>Attuazione</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ED3CF"/>
                    </a:solidFill>
                  </a:tcPr>
                </a:tc>
                <a:tc>
                  <a:txBody>
                    <a:bodyPr/>
                    <a:lstStyle/>
                    <a:p>
                      <a:pPr algn="ctr" fontAlgn="ctr"/>
                      <a:r>
                        <a:rPr lang="it-IT" sz="1300" kern="1200" dirty="0" smtClean="0">
                          <a:solidFill>
                            <a:schemeClr val="tx1"/>
                          </a:solidFill>
                          <a:effectLst/>
                          <a:latin typeface="Arial" panose="020B0604020202020204" pitchFamily="34" charset="0"/>
                          <a:ea typeface="+mn-ea"/>
                          <a:cs typeface="Arial" panose="020B0604020202020204" pitchFamily="34" charset="0"/>
                        </a:rPr>
                        <a:t>55</a:t>
                      </a:r>
                      <a:endParaRPr lang="it-IT" sz="1300" kern="1200" dirty="0">
                        <a:solidFill>
                          <a:schemeClr val="tx1"/>
                        </a:solidFill>
                        <a:effectLst/>
                        <a:latin typeface="Arial" panose="020B0604020202020204" pitchFamily="34" charset="0"/>
                        <a:ea typeface="+mn-ea"/>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ED3CF"/>
                    </a:solidFill>
                  </a:tcPr>
                </a:tc>
                <a:tc>
                  <a:txBody>
                    <a:bodyPr/>
                    <a:lstStyle/>
                    <a:p>
                      <a:pPr algn="ctr"/>
                      <a:r>
                        <a:rPr lang="it-IT" sz="1300" kern="1200" dirty="0">
                          <a:solidFill>
                            <a:schemeClr val="tx1"/>
                          </a:solidFill>
                          <a:effectLst/>
                          <a:latin typeface="Arial" panose="020B0604020202020204" pitchFamily="34" charset="0"/>
                          <a:ea typeface="+mn-ea"/>
                          <a:cs typeface="Arial" panose="020B0604020202020204" pitchFamily="34" charset="0"/>
                        </a:rPr>
                        <a:t>   </a:t>
                      </a:r>
                      <a:r>
                        <a:rPr lang="it-IT" sz="1300" dirty="0" smtClean="0">
                          <a:latin typeface="Arial" panose="020B0604020202020204" pitchFamily="34" charset="0"/>
                          <a:cs typeface="Arial" panose="020B0604020202020204" pitchFamily="34" charset="0"/>
                        </a:rPr>
                        <a:t>23.854.155,61</a:t>
                      </a:r>
                      <a:endParaRPr lang="it-IT" sz="1300" dirty="0">
                        <a:latin typeface="Arial" panose="020B0604020202020204" pitchFamily="34" charset="0"/>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ED3CF"/>
                    </a:solidFill>
                  </a:tcPr>
                </a:tc>
                <a:extLst>
                  <a:ext uri="{0D108BD9-81ED-4DB2-BD59-A6C34878D82A}">
                    <a16:rowId xmlns:a16="http://schemas.microsoft.com/office/drawing/2014/main" val="10005"/>
                  </a:ext>
                </a:extLst>
              </a:tr>
              <a:tr h="344673">
                <a:tc gridSpan="2">
                  <a:txBody>
                    <a:bodyPr/>
                    <a:lstStyle/>
                    <a:p>
                      <a:pPr algn="ctr" fontAlgn="b"/>
                      <a:r>
                        <a:rPr lang="it-IT" sz="1200" b="0" i="0" u="none" strike="noStrike" dirty="0">
                          <a:solidFill>
                            <a:srgbClr val="000000"/>
                          </a:solidFill>
                          <a:latin typeface="Arial" panose="020B0604020202020204" pitchFamily="34" charset="0"/>
                          <a:cs typeface="Arial" panose="020B0604020202020204" pitchFamily="34" charset="0"/>
                        </a:rPr>
                        <a:t> </a:t>
                      </a: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it-IT"/>
                    </a:p>
                  </a:txBody>
                  <a:tcPr/>
                </a:tc>
                <a:tc>
                  <a:txBody>
                    <a:bodyPr/>
                    <a:lstStyle/>
                    <a:p>
                      <a:pPr algn="ctr" fontAlgn="b"/>
                      <a:r>
                        <a:rPr lang="it-IT" sz="1400" b="1" i="0" u="none" strike="noStrike" dirty="0">
                          <a:solidFill>
                            <a:srgbClr val="000000"/>
                          </a:solidFill>
                          <a:latin typeface="Arial" panose="020B0604020202020204" pitchFamily="34" charset="0"/>
                          <a:cs typeface="Arial" panose="020B0604020202020204" pitchFamily="34" charset="0"/>
                        </a:rPr>
                        <a:t>TOTALE</a:t>
                      </a: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t-IT" sz="1400" b="1" i="0" u="none" strike="noStrike" dirty="0">
                          <a:solidFill>
                            <a:srgbClr val="000000"/>
                          </a:solidFill>
                          <a:latin typeface="Arial" panose="020B0604020202020204" pitchFamily="34" charset="0"/>
                          <a:cs typeface="Arial" panose="020B0604020202020204" pitchFamily="34" charset="0"/>
                        </a:rPr>
                        <a:t> </a:t>
                      </a: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it-IT" sz="1400" b="1" i="0" u="none" strike="noStrike" dirty="0" smtClean="0">
                          <a:solidFill>
                            <a:srgbClr val="000000"/>
                          </a:solidFill>
                          <a:latin typeface="Arial" panose="020B0604020202020204" pitchFamily="34" charset="0"/>
                          <a:cs typeface="Arial" panose="020B0604020202020204" pitchFamily="34" charset="0"/>
                        </a:rPr>
                        <a:t>172</a:t>
                      </a: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it-IT" sz="1400" b="1" i="0" u="none" strike="noStrike" dirty="0" smtClean="0">
                          <a:solidFill>
                            <a:srgbClr val="000000"/>
                          </a:solidFill>
                          <a:latin typeface="Arial" panose="020B0604020202020204" pitchFamily="34" charset="0"/>
                          <a:cs typeface="Arial" panose="020B0604020202020204" pitchFamily="34" charset="0"/>
                        </a:rPr>
                        <a:t>76.554.628,9</a:t>
                      </a:r>
                      <a:endParaRPr lang="it-IT" sz="1400" b="1" i="0" u="none" strike="noStrike" dirty="0">
                        <a:solidFill>
                          <a:srgbClr val="000000"/>
                        </a:solidFill>
                        <a:latin typeface="Arial" panose="020B0604020202020204" pitchFamily="34" charset="0"/>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64201">
                <a:tc gridSpan="6">
                  <a:txBody>
                    <a:bodyPr/>
                    <a:lstStyle/>
                    <a:p>
                      <a:pPr algn="l" fontAlgn="b"/>
                      <a:r>
                        <a:rPr lang="it-IT" sz="1200" b="1" i="0" u="none" strike="noStrike" dirty="0" smtClean="0">
                          <a:solidFill>
                            <a:srgbClr val="000000"/>
                          </a:solidFill>
                          <a:latin typeface="Arial" panose="020B0604020202020204" pitchFamily="34" charset="0"/>
                          <a:cs typeface="Arial" panose="020B0604020202020204" pitchFamily="34" charset="0"/>
                        </a:rPr>
                        <a:t>* Da</a:t>
                      </a:r>
                      <a:r>
                        <a:rPr lang="it-IT" sz="1200" b="1" i="0" u="none" strike="noStrike" baseline="0" dirty="0" smtClean="0">
                          <a:solidFill>
                            <a:srgbClr val="000000"/>
                          </a:solidFill>
                          <a:latin typeface="Arial" panose="020B0604020202020204" pitchFamily="34" charset="0"/>
                          <a:cs typeface="Arial" panose="020B0604020202020204" pitchFamily="34" charset="0"/>
                        </a:rPr>
                        <a:t> graduatoria provvisoria</a:t>
                      </a:r>
                      <a:endParaRPr lang="it-IT" sz="1200" b="1" i="0" u="none" strike="noStrike" dirty="0">
                        <a:solidFill>
                          <a:srgbClr val="000000"/>
                        </a:solidFill>
                        <a:latin typeface="Arial" panose="020B0604020202020204" pitchFamily="34" charset="0"/>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it-IT"/>
                    </a:p>
                  </a:txBody>
                  <a:tcPr/>
                </a:tc>
                <a:tc hMerge="1">
                  <a:txBody>
                    <a:bodyPr/>
                    <a:lstStyle/>
                    <a:p>
                      <a:pPr algn="ctr" fontAlgn="b"/>
                      <a:endParaRPr lang="it-IT" sz="1400" b="1" i="0" u="none" strike="noStrike" dirty="0">
                        <a:solidFill>
                          <a:srgbClr val="000000"/>
                        </a:solidFill>
                        <a:latin typeface="Arial" panose="020B0604020202020204" pitchFamily="34" charset="0"/>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b"/>
                      <a:endParaRPr lang="it-IT" sz="1400" b="1" i="0" u="none" strike="noStrike" dirty="0">
                        <a:solidFill>
                          <a:srgbClr val="000000"/>
                        </a:solidFill>
                        <a:latin typeface="Arial" panose="020B0604020202020204" pitchFamily="34" charset="0"/>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ctr"/>
                      <a:endParaRPr lang="it-IT" sz="1400" b="1" i="0" u="none" strike="noStrike" dirty="0" smtClean="0">
                        <a:solidFill>
                          <a:srgbClr val="000000"/>
                        </a:solidFill>
                        <a:latin typeface="Arial" panose="020B0604020202020204" pitchFamily="34" charset="0"/>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fontAlgn="b"/>
                      <a:endParaRPr lang="it-IT" sz="1400" b="1" i="0" u="none" strike="noStrike" dirty="0">
                        <a:solidFill>
                          <a:srgbClr val="000000"/>
                        </a:solidFill>
                        <a:latin typeface="Arial" panose="020B0604020202020204" pitchFamily="34" charset="0"/>
                        <a:cs typeface="Arial" panose="020B0604020202020204" pitchFamily="34" charset="0"/>
                      </a:endParaRPr>
                    </a:p>
                  </a:txBody>
                  <a:tcPr marL="7434" marR="7434" marT="7434"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839340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3" cstate="print"/>
          <a:srcRect t="26851" r="5627"/>
          <a:stretch>
            <a:fillRect/>
          </a:stretch>
        </p:blipFill>
        <p:spPr bwMode="auto">
          <a:xfrm>
            <a:off x="6588125" y="6309568"/>
            <a:ext cx="2232025" cy="431800"/>
          </a:xfrm>
          <a:prstGeom prst="rect">
            <a:avLst/>
          </a:prstGeom>
          <a:noFill/>
          <a:ln w="9525">
            <a:noFill/>
            <a:miter lim="800000"/>
            <a:headEnd/>
            <a:tailEnd/>
          </a:ln>
        </p:spPr>
      </p:pic>
      <p:sp>
        <p:nvSpPr>
          <p:cNvPr id="14" name="CasellaDiTesto 13"/>
          <p:cNvSpPr txBox="1"/>
          <p:nvPr/>
        </p:nvSpPr>
        <p:spPr>
          <a:xfrm>
            <a:off x="251520" y="1628800"/>
            <a:ext cx="7776864" cy="812530"/>
          </a:xfrm>
          <a:prstGeom prst="rect">
            <a:avLst/>
          </a:prstGeom>
          <a:noFill/>
        </p:spPr>
        <p:txBody>
          <a:bodyPr wrap="square">
            <a:spAutoFit/>
          </a:bodyPr>
          <a:lstStyle/>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it-IT" dirty="0">
              <a:solidFill>
                <a:srgbClr val="365F91"/>
              </a:solidFill>
              <a:latin typeface="Arial Black" panose="020B0A04020102020204" pitchFamily="34" charset="0"/>
              <a:ea typeface="ＭＳ Ｐゴシック" panose="020B0600070205080204" pitchFamily="34" charset="-128"/>
            </a:endParaRPr>
          </a:p>
          <a:p>
            <a:pPr eaLnBrk="1" hangingPunct="1">
              <a:defRPr/>
            </a:pPr>
            <a:endParaRPr lang="it-IT" dirty="0">
              <a:solidFill>
                <a:schemeClr val="tx1">
                  <a:lumMod val="65000"/>
                  <a:lumOff val="35000"/>
                </a:schemeClr>
              </a:solidFill>
            </a:endParaRPr>
          </a:p>
        </p:txBody>
      </p:sp>
      <p:pic>
        <p:nvPicPr>
          <p:cNvPr id="11" name="Immagine 10" descr="Proposta logo antropomorfo FSE SICILIA.png"/>
          <p:cNvPicPr>
            <a:picLocks noChangeAspect="1"/>
          </p:cNvPicPr>
          <p:nvPr/>
        </p:nvPicPr>
        <p:blipFill>
          <a:blip r:embed="rId4" cstate="print"/>
          <a:stretch>
            <a:fillRect/>
          </a:stretch>
        </p:blipFill>
        <p:spPr>
          <a:xfrm>
            <a:off x="6896" y="6292350"/>
            <a:ext cx="2108148" cy="576000"/>
          </a:xfrm>
          <a:prstGeom prst="rect">
            <a:avLst/>
          </a:prstGeom>
        </p:spPr>
      </p:pic>
      <p:sp>
        <p:nvSpPr>
          <p:cNvPr id="9" name="CasellaDiTesto 8"/>
          <p:cNvSpPr txBox="1"/>
          <p:nvPr/>
        </p:nvSpPr>
        <p:spPr>
          <a:xfrm>
            <a:off x="287016" y="117296"/>
            <a:ext cx="8856984" cy="523220"/>
          </a:xfrm>
          <a:prstGeom prst="rect">
            <a:avLst/>
          </a:prstGeom>
          <a:noFill/>
        </p:spPr>
        <p:txBody>
          <a:bodyPr wrap="square" rtlCol="0">
            <a:spAutoFit/>
          </a:bodyPr>
          <a:lstStyle/>
          <a:p>
            <a:pPr algn="ctr"/>
            <a:r>
              <a:rPr lang="it-IT" sz="2800" dirty="0">
                <a:solidFill>
                  <a:srgbClr val="0066CC"/>
                </a:solidFill>
              </a:rPr>
              <a:t>Interventi attivati </a:t>
            </a:r>
            <a:r>
              <a:rPr lang="it-IT" sz="2800" baseline="-25000" dirty="0" smtClean="0">
                <a:solidFill>
                  <a:srgbClr val="0066CC"/>
                </a:solidFill>
              </a:rPr>
              <a:t>(4)</a:t>
            </a:r>
            <a:endParaRPr lang="it-IT" sz="2800" dirty="0">
              <a:solidFill>
                <a:srgbClr val="0066CC"/>
              </a:solidFill>
            </a:endParaRPr>
          </a:p>
        </p:txBody>
      </p:sp>
      <p:graphicFrame>
        <p:nvGraphicFramePr>
          <p:cNvPr id="12" name="Tabella 11"/>
          <p:cNvGraphicFramePr>
            <a:graphicFrameLocks noGrp="1"/>
          </p:cNvGraphicFramePr>
          <p:nvPr>
            <p:extLst>
              <p:ext uri="{D42A27DB-BD31-4B8C-83A1-F6EECF244321}">
                <p14:modId xmlns:p14="http://schemas.microsoft.com/office/powerpoint/2010/main" val="1297857237"/>
              </p:ext>
            </p:extLst>
          </p:nvPr>
        </p:nvGraphicFramePr>
        <p:xfrm>
          <a:off x="287016" y="1269425"/>
          <a:ext cx="8533133" cy="4822918"/>
        </p:xfrm>
        <a:graphic>
          <a:graphicData uri="http://schemas.openxmlformats.org/drawingml/2006/table">
            <a:tbl>
              <a:tblPr firstRow="1" firstCol="1" bandRow="1">
                <a:tableStyleId>{1FECB4D8-DB02-4DC6-A0A2-4F2EBAE1DC90}</a:tableStyleId>
              </a:tblPr>
              <a:tblGrid>
                <a:gridCol w="3564904">
                  <a:extLst>
                    <a:ext uri="{9D8B030D-6E8A-4147-A177-3AD203B41FA5}">
                      <a16:colId xmlns:a16="http://schemas.microsoft.com/office/drawing/2014/main" val="20000"/>
                    </a:ext>
                  </a:extLst>
                </a:gridCol>
                <a:gridCol w="2448272">
                  <a:extLst>
                    <a:ext uri="{9D8B030D-6E8A-4147-A177-3AD203B41FA5}">
                      <a16:colId xmlns:a16="http://schemas.microsoft.com/office/drawing/2014/main" val="20001"/>
                    </a:ext>
                  </a:extLst>
                </a:gridCol>
                <a:gridCol w="2519957">
                  <a:extLst>
                    <a:ext uri="{9D8B030D-6E8A-4147-A177-3AD203B41FA5}">
                      <a16:colId xmlns:a16="http://schemas.microsoft.com/office/drawing/2014/main" val="20002"/>
                    </a:ext>
                  </a:extLst>
                </a:gridCol>
              </a:tblGrid>
              <a:tr h="640704">
                <a:tc gridSpan="3">
                  <a:txBody>
                    <a:bodyPr/>
                    <a:lstStyle/>
                    <a:p>
                      <a:pPr algn="ctr"/>
                      <a:r>
                        <a:rPr lang="it-IT" sz="1600" dirty="0" smtClean="0">
                          <a:solidFill>
                            <a:schemeClr val="bg1"/>
                          </a:solidFill>
                          <a:latin typeface="Arial" panose="020B0604020202020204" pitchFamily="34" charset="0"/>
                          <a:cs typeface="Arial" panose="020B0604020202020204" pitchFamily="34" charset="0"/>
                        </a:rPr>
                        <a:t>Avviso 19/2018 per la presentazione di azioni per l’occupabilità di </a:t>
                      </a:r>
                    </a:p>
                    <a:p>
                      <a:pPr algn="ctr"/>
                      <a:r>
                        <a:rPr lang="it-IT" sz="1600" dirty="0" smtClean="0">
                          <a:solidFill>
                            <a:schemeClr val="bg1"/>
                          </a:solidFill>
                          <a:latin typeface="Arial" panose="020B0604020202020204" pitchFamily="34" charset="0"/>
                          <a:cs typeface="Arial" panose="020B0604020202020204" pitchFamily="34" charset="0"/>
                        </a:rPr>
                        <a:t>persone con disabilità, vulnerabili e a rischio di esclusione </a:t>
                      </a:r>
                      <a:endParaRPr lang="it-IT" sz="1600" dirty="0">
                        <a:solidFill>
                          <a:schemeClr val="bg1"/>
                        </a:solidFill>
                        <a:effectLst/>
                        <a:latin typeface="Arial" panose="020B0604020202020204" pitchFamily="34" charset="0"/>
                        <a:ea typeface="MS ??"/>
                        <a:cs typeface="Arial" panose="020B0604020202020204" pitchFamily="34" charset="0"/>
                      </a:endParaRPr>
                    </a:p>
                  </a:txBody>
                  <a:tcPr marL="68580" marR="68580" marT="0" marB="0" anchor="ctr">
                    <a:lnL w="12700" cmpd="sng">
                      <a:noFill/>
                    </a:lnL>
                    <a:lnR>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06349"/>
                    </a:solidFill>
                  </a:tcPr>
                </a:tc>
                <a:tc hMerge="1">
                  <a:txBody>
                    <a:bodyPr/>
                    <a:lstStyle/>
                    <a:p>
                      <a:pPr marR="269240" algn="ctr">
                        <a:lnSpc>
                          <a:spcPct val="101000"/>
                        </a:lnSpc>
                        <a:spcAft>
                          <a:spcPts val="0"/>
                        </a:spcAft>
                      </a:pPr>
                      <a:endParaRPr lang="it-IT" sz="1600" dirty="0">
                        <a:effectLst/>
                        <a:latin typeface="Arial" panose="020B0604020202020204" pitchFamily="34" charset="0"/>
                        <a:ea typeface="MS ??"/>
                        <a:cs typeface="Arial" panose="020B0604020202020204" pitchFamily="34" charset="0"/>
                      </a:endParaRPr>
                    </a:p>
                  </a:txBody>
                  <a:tcPr marL="68580" marR="68580" marT="0" marB="0" anchor="ctr">
                    <a:lnL>
                      <a:noFill/>
                    </a:lnL>
                    <a:lnR w="12700" cmpd="sng">
                      <a:noFill/>
                    </a:lnR>
                    <a:lnT w="12700" cmpd="sng">
                      <a:noFill/>
                    </a:lnT>
                    <a:lnB w="12700" cmpd="sng">
                      <a:noFill/>
                    </a:lnB>
                    <a:lnTlToBr w="12700" cmpd="sng">
                      <a:noFill/>
                      <a:prstDash val="solid"/>
                    </a:lnTlToBr>
                    <a:lnBlToTr w="12700" cmpd="sng">
                      <a:noFill/>
                      <a:prstDash val="solid"/>
                    </a:lnBlToTr>
                    <a:solidFill>
                      <a:srgbClr val="C06349"/>
                    </a:solidFill>
                  </a:tcPr>
                </a:tc>
                <a:tc hMerge="1">
                  <a:txBody>
                    <a:bodyPr/>
                    <a:lstStyle/>
                    <a:p>
                      <a:pPr marR="269240" algn="ctr">
                        <a:lnSpc>
                          <a:spcPct val="101000"/>
                        </a:lnSpc>
                        <a:spcAft>
                          <a:spcPts val="0"/>
                        </a:spcAft>
                      </a:pPr>
                      <a:endParaRPr lang="it-IT" sz="1600" dirty="0">
                        <a:effectLst/>
                        <a:latin typeface="Arial" panose="020B0604020202020204" pitchFamily="34" charset="0"/>
                        <a:ea typeface="MS ??"/>
                        <a:cs typeface="Arial" panose="020B0604020202020204" pitchFamily="34" charset="0"/>
                      </a:endParaRPr>
                    </a:p>
                  </a:txBody>
                  <a:tcPr marL="68580" marR="68580" marT="0" marB="0" anchor="ctr">
                    <a:lnL>
                      <a:noFill/>
                    </a:lnL>
                    <a:lnR w="12700" cmpd="sng">
                      <a:noFill/>
                    </a:lnR>
                    <a:lnT w="12700" cmpd="sng">
                      <a:noFill/>
                    </a:lnT>
                    <a:lnB w="12700" cmpd="sng">
                      <a:noFill/>
                    </a:lnB>
                    <a:lnTlToBr w="12700" cmpd="sng">
                      <a:noFill/>
                      <a:prstDash val="solid"/>
                    </a:lnTlToBr>
                    <a:lnBlToTr w="12700" cmpd="sng">
                      <a:noFill/>
                      <a:prstDash val="solid"/>
                    </a:lnBlToTr>
                    <a:solidFill>
                      <a:srgbClr val="C06349"/>
                    </a:solidFill>
                  </a:tcPr>
                </a:tc>
                <a:extLst>
                  <a:ext uri="{0D108BD9-81ED-4DB2-BD59-A6C34878D82A}">
                    <a16:rowId xmlns:a16="http://schemas.microsoft.com/office/drawing/2014/main" val="10006"/>
                  </a:ext>
                </a:extLst>
              </a:tr>
              <a:tr h="522986">
                <a:tc>
                  <a:txBody>
                    <a:bodyPr/>
                    <a:lstStyle/>
                    <a:p>
                      <a:pPr marR="269240" algn="ctr">
                        <a:lnSpc>
                          <a:spcPct val="101000"/>
                        </a:lnSpc>
                        <a:spcAft>
                          <a:spcPts val="0"/>
                        </a:spcAft>
                      </a:pPr>
                      <a:r>
                        <a:rPr lang="it-IT" sz="1600" b="0" dirty="0">
                          <a:solidFill>
                            <a:schemeClr val="bg1"/>
                          </a:solidFill>
                          <a:effectLst/>
                          <a:latin typeface="Arial" panose="020B0604020202020204" pitchFamily="34" charset="0"/>
                          <a:cs typeface="Arial" panose="020B0604020202020204" pitchFamily="34" charset="0"/>
                        </a:rPr>
                        <a:t>Area di disagio sociale e vulnerabilità</a:t>
                      </a:r>
                      <a:endParaRPr lang="it-IT" sz="1600" b="0" dirty="0">
                        <a:solidFill>
                          <a:schemeClr val="bg1"/>
                        </a:solidFill>
                        <a:effectLst/>
                        <a:latin typeface="Arial" panose="020B0604020202020204" pitchFamily="34" charset="0"/>
                        <a:ea typeface="MS ??"/>
                        <a:cs typeface="Arial" panose="020B0604020202020204" pitchFamily="34" charset="0"/>
                      </a:endParaRPr>
                    </a:p>
                  </a:txBody>
                  <a:tcPr marL="68580" marR="68580" marT="0" marB="0" anchor="ctr">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06349"/>
                    </a:solidFill>
                  </a:tcPr>
                </a:tc>
                <a:tc>
                  <a:txBody>
                    <a:bodyPr/>
                    <a:lstStyle/>
                    <a:p>
                      <a:pPr marR="269240" algn="ctr">
                        <a:lnSpc>
                          <a:spcPct val="101000"/>
                        </a:lnSpc>
                        <a:spcAft>
                          <a:spcPts val="0"/>
                        </a:spcAft>
                      </a:pPr>
                      <a:r>
                        <a:rPr lang="it-IT" sz="1600" b="0" dirty="0" smtClean="0">
                          <a:solidFill>
                            <a:schemeClr val="bg1"/>
                          </a:solidFill>
                          <a:effectLst/>
                          <a:latin typeface="Arial" panose="020B0604020202020204" pitchFamily="34" charset="0"/>
                          <a:cs typeface="Arial" panose="020B0604020202020204" pitchFamily="34" charset="0"/>
                        </a:rPr>
                        <a:t>Dotazione in €</a:t>
                      </a:r>
                      <a:endParaRPr lang="it-IT" sz="1600" b="0" dirty="0">
                        <a:solidFill>
                          <a:schemeClr val="bg1"/>
                        </a:solidFill>
                        <a:effectLst/>
                        <a:latin typeface="Arial" panose="020B0604020202020204" pitchFamily="34" charset="0"/>
                        <a:ea typeface="MS ??"/>
                        <a:cs typeface="Arial" panose="020B060402020202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06349"/>
                    </a:solidFill>
                  </a:tcPr>
                </a:tc>
                <a:tc>
                  <a:txBody>
                    <a:bodyPr/>
                    <a:lstStyle/>
                    <a:p>
                      <a:pPr marR="269240" algn="ctr">
                        <a:lnSpc>
                          <a:spcPct val="101000"/>
                        </a:lnSpc>
                        <a:spcAft>
                          <a:spcPts val="0"/>
                        </a:spcAft>
                      </a:pPr>
                      <a:r>
                        <a:rPr lang="it-IT" sz="1600" b="0" dirty="0" smtClean="0">
                          <a:solidFill>
                            <a:schemeClr val="bg1"/>
                          </a:solidFill>
                          <a:effectLst/>
                          <a:latin typeface="Arial" panose="020B0604020202020204" pitchFamily="34" charset="0"/>
                          <a:ea typeface="MS ??"/>
                          <a:cs typeface="Arial" panose="020B0604020202020204" pitchFamily="34" charset="0"/>
                        </a:rPr>
                        <a:t>Dotazione in %</a:t>
                      </a:r>
                      <a:endParaRPr lang="it-IT" sz="1600" b="0" dirty="0">
                        <a:solidFill>
                          <a:schemeClr val="bg1"/>
                        </a:solidFill>
                        <a:effectLst/>
                        <a:latin typeface="Arial" panose="020B0604020202020204" pitchFamily="34" charset="0"/>
                        <a:ea typeface="MS ??"/>
                        <a:cs typeface="Arial" panose="020B0604020202020204" pitchFamily="34" charset="0"/>
                      </a:endParaRPr>
                    </a:p>
                  </a:txBody>
                  <a:tcPr marL="68580" marR="68580" marT="0" marB="0" anchor="ctr">
                    <a:lnL w="1270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06349"/>
                    </a:solidFill>
                  </a:tcPr>
                </a:tc>
                <a:extLst>
                  <a:ext uri="{0D108BD9-81ED-4DB2-BD59-A6C34878D82A}">
                    <a16:rowId xmlns:a16="http://schemas.microsoft.com/office/drawing/2014/main" val="10000"/>
                  </a:ext>
                </a:extLst>
              </a:tr>
              <a:tr h="600887">
                <a:tc>
                  <a:txBody>
                    <a:bodyPr/>
                    <a:lstStyle/>
                    <a:p>
                      <a:pPr marR="269240" algn="l">
                        <a:lnSpc>
                          <a:spcPct val="101000"/>
                        </a:lnSpc>
                        <a:spcAft>
                          <a:spcPts val="0"/>
                        </a:spcAft>
                      </a:pPr>
                      <a:r>
                        <a:rPr lang="it-IT" sz="1600" b="0" kern="1200" dirty="0">
                          <a:effectLst/>
                          <a:latin typeface="Arial" panose="020B0604020202020204" pitchFamily="34" charset="0"/>
                          <a:cs typeface="Arial" panose="020B0604020202020204" pitchFamily="34" charset="0"/>
                        </a:rPr>
                        <a:t>Area </a:t>
                      </a:r>
                      <a:r>
                        <a:rPr lang="it-IT" sz="1600" b="0" kern="1200" dirty="0" smtClean="0">
                          <a:effectLst/>
                          <a:latin typeface="Arial" panose="020B0604020202020204" pitchFamily="34" charset="0"/>
                          <a:cs typeface="Arial" panose="020B0604020202020204" pitchFamily="34" charset="0"/>
                        </a:rPr>
                        <a:t>1</a:t>
                      </a:r>
                      <a:r>
                        <a:rPr lang="it-IT" sz="1600" b="0" kern="1200" baseline="0" dirty="0" smtClean="0">
                          <a:effectLst/>
                          <a:latin typeface="Arial" panose="020B0604020202020204" pitchFamily="34" charset="0"/>
                          <a:cs typeface="Arial" panose="020B0604020202020204" pitchFamily="34" charset="0"/>
                        </a:rPr>
                        <a:t> - </a:t>
                      </a:r>
                      <a:r>
                        <a:rPr lang="it-IT" sz="1600" b="0" kern="1200" dirty="0" smtClean="0">
                          <a:effectLst/>
                          <a:latin typeface="Arial" panose="020B0604020202020204" pitchFamily="34" charset="0"/>
                          <a:cs typeface="Arial" panose="020B0604020202020204" pitchFamily="34" charset="0"/>
                        </a:rPr>
                        <a:t>Disabilità </a:t>
                      </a:r>
                      <a:r>
                        <a:rPr lang="it-IT" sz="1600" b="0" kern="1200" dirty="0">
                          <a:effectLst/>
                          <a:latin typeface="Arial" panose="020B0604020202020204" pitchFamily="34" charset="0"/>
                          <a:cs typeface="Arial" panose="020B0604020202020204" pitchFamily="34" charset="0"/>
                        </a:rPr>
                        <a:t>psichica, fisica e sensoriale</a:t>
                      </a:r>
                      <a:endParaRPr lang="it-IT" sz="1600" b="0" kern="1200" dirty="0">
                        <a:solidFill>
                          <a:schemeClr val="tx1"/>
                        </a:solidFill>
                        <a:effectLst/>
                        <a:latin typeface="Arial" panose="020B0604020202020204" pitchFamily="34" charset="0"/>
                        <a:ea typeface="MS ??"/>
                        <a:cs typeface="Arial" panose="020B0604020202020204" pitchFamily="34" charset="0"/>
                      </a:endParaRPr>
                    </a:p>
                  </a:txBody>
                  <a:tcPr marL="68580" marR="68580" marT="0" marB="0" anchor="ctr">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EED3CF"/>
                    </a:solidFill>
                  </a:tcPr>
                </a:tc>
                <a:tc>
                  <a:txBody>
                    <a:bodyPr/>
                    <a:lstStyle/>
                    <a:p>
                      <a:pPr marR="269240" algn="ctr">
                        <a:lnSpc>
                          <a:spcPct val="101000"/>
                        </a:lnSpc>
                        <a:spcAft>
                          <a:spcPts val="0"/>
                        </a:spcAft>
                      </a:pPr>
                      <a:r>
                        <a:rPr lang="it-IT" sz="1600" kern="1200" dirty="0" smtClean="0">
                          <a:effectLst/>
                          <a:latin typeface="Arial" panose="020B0604020202020204" pitchFamily="34" charset="0"/>
                          <a:cs typeface="Arial" panose="020B0604020202020204" pitchFamily="34" charset="0"/>
                        </a:rPr>
                        <a:t>€ 5.500.000</a:t>
                      </a:r>
                      <a:endParaRPr lang="it-IT" sz="1600" kern="1200" dirty="0">
                        <a:solidFill>
                          <a:schemeClr val="tx1"/>
                        </a:solidFill>
                        <a:effectLst/>
                        <a:latin typeface="Arial" panose="020B0604020202020204" pitchFamily="34" charset="0"/>
                        <a:ea typeface="MS ??"/>
                        <a:cs typeface="Arial" panose="020B060402020202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ED3CF"/>
                    </a:solidFill>
                  </a:tcPr>
                </a:tc>
                <a:tc>
                  <a:txBody>
                    <a:bodyPr/>
                    <a:lstStyle/>
                    <a:p>
                      <a:pPr marR="269240" algn="ctr">
                        <a:lnSpc>
                          <a:spcPct val="101000"/>
                        </a:lnSpc>
                        <a:spcAft>
                          <a:spcPts val="0"/>
                        </a:spcAft>
                      </a:pPr>
                      <a:r>
                        <a:rPr lang="it-IT" sz="1600" kern="1200" dirty="0" smtClean="0">
                          <a:solidFill>
                            <a:schemeClr val="tx1"/>
                          </a:solidFill>
                          <a:effectLst/>
                          <a:latin typeface="Arial" panose="020B0604020202020204" pitchFamily="34" charset="0"/>
                          <a:ea typeface="MS ??"/>
                          <a:cs typeface="Arial" panose="020B0604020202020204" pitchFamily="34" charset="0"/>
                        </a:rPr>
                        <a:t>25%</a:t>
                      </a:r>
                      <a:endParaRPr lang="it-IT" sz="1600" kern="1200" dirty="0">
                        <a:solidFill>
                          <a:schemeClr val="tx1"/>
                        </a:solidFill>
                        <a:effectLst/>
                        <a:latin typeface="Arial" panose="020B0604020202020204" pitchFamily="34" charset="0"/>
                        <a:ea typeface="MS ??"/>
                        <a:cs typeface="Arial" panose="020B0604020202020204" pitchFamily="34" charset="0"/>
                      </a:endParaRPr>
                    </a:p>
                  </a:txBody>
                  <a:tcPr marL="68580" marR="68580" marT="0" marB="0" anchor="ctr">
                    <a:lnL w="127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EED3CF"/>
                    </a:solidFill>
                  </a:tcPr>
                </a:tc>
                <a:extLst>
                  <a:ext uri="{0D108BD9-81ED-4DB2-BD59-A6C34878D82A}">
                    <a16:rowId xmlns:a16="http://schemas.microsoft.com/office/drawing/2014/main" val="10001"/>
                  </a:ext>
                </a:extLst>
              </a:tr>
              <a:tr h="683030">
                <a:tc>
                  <a:txBody>
                    <a:bodyPr/>
                    <a:lstStyle/>
                    <a:p>
                      <a:pPr marR="269240" algn="l">
                        <a:lnSpc>
                          <a:spcPct val="101000"/>
                        </a:lnSpc>
                        <a:spcAft>
                          <a:spcPts val="0"/>
                        </a:spcAft>
                      </a:pPr>
                      <a:r>
                        <a:rPr lang="it-IT" sz="1600" b="0" kern="1200" dirty="0">
                          <a:effectLst/>
                          <a:latin typeface="Arial" panose="020B0604020202020204" pitchFamily="34" charset="0"/>
                          <a:cs typeface="Arial" panose="020B0604020202020204" pitchFamily="34" charset="0"/>
                        </a:rPr>
                        <a:t>Area </a:t>
                      </a:r>
                      <a:r>
                        <a:rPr lang="it-IT" sz="1600" b="0" kern="1200" dirty="0" smtClean="0">
                          <a:effectLst/>
                          <a:latin typeface="Arial" panose="020B0604020202020204" pitchFamily="34" charset="0"/>
                          <a:cs typeface="Arial" panose="020B0604020202020204" pitchFamily="34" charset="0"/>
                        </a:rPr>
                        <a:t>2</a:t>
                      </a:r>
                      <a:r>
                        <a:rPr lang="it-IT" sz="1600" b="0" kern="1200" baseline="0" dirty="0" smtClean="0">
                          <a:effectLst/>
                          <a:latin typeface="Arial" panose="020B0604020202020204" pitchFamily="34" charset="0"/>
                          <a:cs typeface="Arial" panose="020B0604020202020204" pitchFamily="34" charset="0"/>
                        </a:rPr>
                        <a:t> - </a:t>
                      </a:r>
                      <a:r>
                        <a:rPr lang="it-IT" sz="1600" b="0" kern="1200" dirty="0" smtClean="0">
                          <a:effectLst/>
                          <a:latin typeface="Arial" panose="020B0604020202020204" pitchFamily="34" charset="0"/>
                          <a:cs typeface="Arial" panose="020B0604020202020204" pitchFamily="34" charset="0"/>
                        </a:rPr>
                        <a:t>Immigrazione </a:t>
                      </a:r>
                      <a:r>
                        <a:rPr lang="it-IT" sz="1600" b="0" kern="1200" dirty="0">
                          <a:effectLst/>
                          <a:latin typeface="Arial" panose="020B0604020202020204" pitchFamily="34" charset="0"/>
                          <a:cs typeface="Arial" panose="020B0604020202020204" pitchFamily="34" charset="0"/>
                        </a:rPr>
                        <a:t>e minoranze</a:t>
                      </a:r>
                      <a:endParaRPr lang="it-IT" sz="1600" b="0" kern="1200" dirty="0">
                        <a:solidFill>
                          <a:schemeClr val="tx1"/>
                        </a:solidFill>
                        <a:effectLst/>
                        <a:latin typeface="Arial" panose="020B0604020202020204" pitchFamily="34" charset="0"/>
                        <a:ea typeface="MS ??"/>
                        <a:cs typeface="Arial" panose="020B0604020202020204" pitchFamily="34" charset="0"/>
                      </a:endParaRPr>
                    </a:p>
                  </a:txBody>
                  <a:tcPr marL="68580" marR="68580" marT="0" marB="0" anchor="ctr">
                    <a:lnL w="12700" cmpd="sng">
                      <a:noFill/>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R="269240" algn="ctr">
                        <a:lnSpc>
                          <a:spcPct val="101000"/>
                        </a:lnSpc>
                        <a:spcAft>
                          <a:spcPts val="0"/>
                        </a:spcAft>
                      </a:pPr>
                      <a:r>
                        <a:rPr lang="it-IT" sz="1600" kern="1200" dirty="0" smtClean="0">
                          <a:solidFill>
                            <a:schemeClr val="tx1"/>
                          </a:solidFill>
                          <a:effectLst/>
                          <a:latin typeface="Arial" panose="020B0604020202020204" pitchFamily="34" charset="0"/>
                          <a:ea typeface="MS ??"/>
                          <a:cs typeface="Arial" panose="020B0604020202020204" pitchFamily="34" charset="0"/>
                        </a:rPr>
                        <a:t>€ 4.400.000</a:t>
                      </a:r>
                      <a:endParaRPr lang="it-IT" sz="1600" kern="1200" dirty="0">
                        <a:solidFill>
                          <a:schemeClr val="tx1"/>
                        </a:solidFill>
                        <a:effectLst/>
                        <a:latin typeface="Arial" panose="020B0604020202020204" pitchFamily="34" charset="0"/>
                        <a:ea typeface="MS ??"/>
                        <a:cs typeface="Arial" panose="020B060402020202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R="269240" algn="ctr">
                        <a:lnSpc>
                          <a:spcPct val="101000"/>
                        </a:lnSpc>
                        <a:spcAft>
                          <a:spcPts val="0"/>
                        </a:spcAft>
                      </a:pPr>
                      <a:r>
                        <a:rPr lang="it-IT" sz="1600" kern="1200" dirty="0" smtClean="0">
                          <a:solidFill>
                            <a:schemeClr val="tx1"/>
                          </a:solidFill>
                          <a:effectLst/>
                          <a:latin typeface="Arial" panose="020B0604020202020204" pitchFamily="34" charset="0"/>
                          <a:ea typeface="MS ??"/>
                          <a:cs typeface="Arial" panose="020B0604020202020204" pitchFamily="34" charset="0"/>
                        </a:rPr>
                        <a:t>20%</a:t>
                      </a:r>
                      <a:endParaRPr lang="it-IT" sz="1600" kern="1200" dirty="0">
                        <a:solidFill>
                          <a:schemeClr val="tx1"/>
                        </a:solidFill>
                        <a:effectLst/>
                        <a:latin typeface="Arial" panose="020B0604020202020204" pitchFamily="34" charset="0"/>
                        <a:ea typeface="MS ??"/>
                        <a:cs typeface="Arial" panose="020B0604020202020204" pitchFamily="34" charset="0"/>
                      </a:endParaRPr>
                    </a:p>
                  </a:txBody>
                  <a:tcPr marL="68580" marR="68580" marT="0" marB="0" anchor="ctr">
                    <a:lnL w="127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581723">
                <a:tc>
                  <a:txBody>
                    <a:bodyPr/>
                    <a:lstStyle/>
                    <a:p>
                      <a:pPr marR="269240" algn="l">
                        <a:lnSpc>
                          <a:spcPct val="101000"/>
                        </a:lnSpc>
                        <a:spcAft>
                          <a:spcPts val="0"/>
                        </a:spcAft>
                      </a:pPr>
                      <a:r>
                        <a:rPr lang="it-IT" sz="1600" b="0" kern="1200" dirty="0">
                          <a:effectLst/>
                          <a:latin typeface="Arial" panose="020B0604020202020204" pitchFamily="34" charset="0"/>
                          <a:cs typeface="Arial" panose="020B0604020202020204" pitchFamily="34" charset="0"/>
                        </a:rPr>
                        <a:t>Area </a:t>
                      </a:r>
                      <a:r>
                        <a:rPr lang="it-IT" sz="1600" b="0" kern="1200" dirty="0" smtClean="0">
                          <a:effectLst/>
                          <a:latin typeface="Arial" panose="020B0604020202020204" pitchFamily="34" charset="0"/>
                          <a:cs typeface="Arial" panose="020B0604020202020204" pitchFamily="34" charset="0"/>
                        </a:rPr>
                        <a:t>3</a:t>
                      </a:r>
                      <a:r>
                        <a:rPr lang="it-IT" sz="1600" b="0" kern="1200" baseline="0" dirty="0" smtClean="0">
                          <a:effectLst/>
                          <a:latin typeface="Arial" panose="020B0604020202020204" pitchFamily="34" charset="0"/>
                          <a:cs typeface="Arial" panose="020B0604020202020204" pitchFamily="34" charset="0"/>
                        </a:rPr>
                        <a:t> - </a:t>
                      </a:r>
                      <a:r>
                        <a:rPr lang="it-IT" sz="1600" b="0" kern="1200" dirty="0" smtClean="0">
                          <a:effectLst/>
                          <a:latin typeface="Arial" panose="020B0604020202020204" pitchFamily="34" charset="0"/>
                          <a:cs typeface="Arial" panose="020B0604020202020204" pitchFamily="34" charset="0"/>
                        </a:rPr>
                        <a:t>Donne vittime </a:t>
                      </a:r>
                      <a:r>
                        <a:rPr lang="it-IT" sz="1600" b="0" kern="1200" dirty="0">
                          <a:effectLst/>
                          <a:latin typeface="Arial" panose="020B0604020202020204" pitchFamily="34" charset="0"/>
                          <a:cs typeface="Arial" panose="020B0604020202020204" pitchFamily="34" charset="0"/>
                        </a:rPr>
                        <a:t>di abusi e di violenza</a:t>
                      </a:r>
                      <a:endParaRPr lang="it-IT" sz="1600" b="0" kern="1200" dirty="0">
                        <a:solidFill>
                          <a:schemeClr val="tx1"/>
                        </a:solidFill>
                        <a:effectLst/>
                        <a:latin typeface="Arial" panose="020B0604020202020204" pitchFamily="34" charset="0"/>
                        <a:ea typeface="MS ??"/>
                        <a:cs typeface="Arial" panose="020B0604020202020204" pitchFamily="34" charset="0"/>
                      </a:endParaRPr>
                    </a:p>
                  </a:txBody>
                  <a:tcPr marL="68580" marR="68580" marT="0" marB="0" anchor="ctr">
                    <a:lnL w="12700" cmpd="sng">
                      <a:noFill/>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ED3CF"/>
                    </a:solidFill>
                  </a:tcPr>
                </a:tc>
                <a:tc>
                  <a:txBody>
                    <a:bodyPr/>
                    <a:lstStyle/>
                    <a:p>
                      <a:pPr marR="269240" algn="ctr">
                        <a:lnSpc>
                          <a:spcPct val="101000"/>
                        </a:lnSpc>
                        <a:spcAft>
                          <a:spcPts val="0"/>
                        </a:spcAft>
                      </a:pPr>
                      <a:r>
                        <a:rPr lang="it-IT" sz="1600" kern="1200" dirty="0" smtClean="0">
                          <a:solidFill>
                            <a:schemeClr val="tx1"/>
                          </a:solidFill>
                          <a:effectLst/>
                          <a:latin typeface="Arial" panose="020B0604020202020204" pitchFamily="34" charset="0"/>
                          <a:ea typeface="MS ??"/>
                          <a:cs typeface="Arial" panose="020B0604020202020204" pitchFamily="34" charset="0"/>
                        </a:rPr>
                        <a:t>€ 3.300.000</a:t>
                      </a:r>
                      <a:endParaRPr lang="it-IT" sz="1600" kern="1200" dirty="0">
                        <a:solidFill>
                          <a:schemeClr val="tx1"/>
                        </a:solidFill>
                        <a:effectLst/>
                        <a:latin typeface="Arial" panose="020B0604020202020204" pitchFamily="34" charset="0"/>
                        <a:ea typeface="MS ??"/>
                        <a:cs typeface="Arial" panose="020B060402020202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ED3CF"/>
                    </a:solidFill>
                  </a:tcPr>
                </a:tc>
                <a:tc>
                  <a:txBody>
                    <a:bodyPr/>
                    <a:lstStyle/>
                    <a:p>
                      <a:pPr marR="269240" algn="ctr">
                        <a:lnSpc>
                          <a:spcPct val="101000"/>
                        </a:lnSpc>
                        <a:spcAft>
                          <a:spcPts val="0"/>
                        </a:spcAft>
                      </a:pPr>
                      <a:r>
                        <a:rPr lang="it-IT" sz="1600" kern="1200" dirty="0" smtClean="0">
                          <a:solidFill>
                            <a:schemeClr val="tx1"/>
                          </a:solidFill>
                          <a:effectLst/>
                          <a:latin typeface="Arial" panose="020B0604020202020204" pitchFamily="34" charset="0"/>
                          <a:ea typeface="MS ??"/>
                          <a:cs typeface="Arial" panose="020B0604020202020204" pitchFamily="34" charset="0"/>
                        </a:rPr>
                        <a:t>15%</a:t>
                      </a:r>
                      <a:endParaRPr lang="it-IT" sz="1600" kern="1200" dirty="0">
                        <a:solidFill>
                          <a:schemeClr val="tx1"/>
                        </a:solidFill>
                        <a:effectLst/>
                        <a:latin typeface="Arial" panose="020B0604020202020204" pitchFamily="34" charset="0"/>
                        <a:ea typeface="MS ??"/>
                        <a:cs typeface="Arial" panose="020B0604020202020204" pitchFamily="34" charset="0"/>
                      </a:endParaRPr>
                    </a:p>
                  </a:txBody>
                  <a:tcPr marL="68580" marR="68580" marT="0" marB="0" anchor="ctr">
                    <a:lnL w="127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EED3CF"/>
                    </a:solidFill>
                  </a:tcPr>
                </a:tc>
                <a:extLst>
                  <a:ext uri="{0D108BD9-81ED-4DB2-BD59-A6C34878D82A}">
                    <a16:rowId xmlns:a16="http://schemas.microsoft.com/office/drawing/2014/main" val="10003"/>
                  </a:ext>
                </a:extLst>
              </a:tr>
              <a:tr h="490081">
                <a:tc>
                  <a:txBody>
                    <a:bodyPr/>
                    <a:lstStyle/>
                    <a:p>
                      <a:pPr marR="269240" algn="l">
                        <a:lnSpc>
                          <a:spcPct val="101000"/>
                        </a:lnSpc>
                        <a:spcAft>
                          <a:spcPts val="0"/>
                        </a:spcAft>
                      </a:pPr>
                      <a:r>
                        <a:rPr lang="it-IT" sz="1600" b="0" kern="1200" dirty="0">
                          <a:effectLst/>
                          <a:latin typeface="Arial" panose="020B0604020202020204" pitchFamily="34" charset="0"/>
                          <a:cs typeface="Arial" panose="020B0604020202020204" pitchFamily="34" charset="0"/>
                        </a:rPr>
                        <a:t>Area </a:t>
                      </a:r>
                      <a:r>
                        <a:rPr lang="it-IT" sz="1600" b="0" kern="1200" dirty="0" smtClean="0">
                          <a:effectLst/>
                          <a:latin typeface="Arial" panose="020B0604020202020204" pitchFamily="34" charset="0"/>
                          <a:cs typeface="Arial" panose="020B0604020202020204" pitchFamily="34" charset="0"/>
                        </a:rPr>
                        <a:t>4</a:t>
                      </a:r>
                      <a:r>
                        <a:rPr lang="it-IT" sz="1600" b="0" kern="1200" baseline="0" dirty="0" smtClean="0">
                          <a:effectLst/>
                          <a:latin typeface="Arial" panose="020B0604020202020204" pitchFamily="34" charset="0"/>
                          <a:cs typeface="Arial" panose="020B0604020202020204" pitchFamily="34" charset="0"/>
                        </a:rPr>
                        <a:t> - </a:t>
                      </a:r>
                      <a:r>
                        <a:rPr lang="it-IT" sz="1600" b="0" kern="1200" dirty="0" smtClean="0">
                          <a:effectLst/>
                          <a:latin typeface="Arial" panose="020B0604020202020204" pitchFamily="34" charset="0"/>
                          <a:cs typeface="Arial" panose="020B0604020202020204" pitchFamily="34" charset="0"/>
                        </a:rPr>
                        <a:t>Dipendenze</a:t>
                      </a:r>
                      <a:endParaRPr lang="it-IT" sz="1600" b="0" kern="1200" dirty="0">
                        <a:solidFill>
                          <a:schemeClr val="tx1"/>
                        </a:solidFill>
                        <a:effectLst/>
                        <a:latin typeface="Arial" panose="020B0604020202020204" pitchFamily="34" charset="0"/>
                        <a:ea typeface="MS ??"/>
                        <a:cs typeface="Arial" panose="020B0604020202020204" pitchFamily="34" charset="0"/>
                      </a:endParaRPr>
                    </a:p>
                  </a:txBody>
                  <a:tcPr marL="68580" marR="68580" marT="0" marB="0" anchor="ctr">
                    <a:lnL w="12700" cmpd="sng">
                      <a:noFill/>
                    </a:lnL>
                    <a:lnR w="12700" cap="flat" cmpd="sng" algn="ctr">
                      <a:solidFill>
                        <a:schemeClr val="bg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R="269240" algn="ctr">
                        <a:lnSpc>
                          <a:spcPct val="101000"/>
                        </a:lnSpc>
                        <a:spcAft>
                          <a:spcPts val="0"/>
                        </a:spcAft>
                      </a:pPr>
                      <a:r>
                        <a:rPr lang="it-IT" sz="1600" kern="1200" dirty="0" smtClean="0">
                          <a:solidFill>
                            <a:schemeClr val="tx1"/>
                          </a:solidFill>
                          <a:effectLst/>
                          <a:latin typeface="Arial" panose="020B0604020202020204" pitchFamily="34" charset="0"/>
                          <a:ea typeface="MS ??"/>
                          <a:cs typeface="Arial" panose="020B0604020202020204" pitchFamily="34" charset="0"/>
                        </a:rPr>
                        <a:t>€ 4.400.000</a:t>
                      </a:r>
                      <a:endParaRPr lang="it-IT" sz="1600" kern="1200" dirty="0">
                        <a:solidFill>
                          <a:schemeClr val="tx1"/>
                        </a:solidFill>
                        <a:effectLst/>
                        <a:latin typeface="Arial" panose="020B0604020202020204" pitchFamily="34" charset="0"/>
                        <a:ea typeface="MS ??"/>
                        <a:cs typeface="Arial" panose="020B060402020202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R="269240" algn="ctr">
                        <a:lnSpc>
                          <a:spcPct val="101000"/>
                        </a:lnSpc>
                        <a:spcAft>
                          <a:spcPts val="0"/>
                        </a:spcAft>
                      </a:pPr>
                      <a:r>
                        <a:rPr lang="it-IT" sz="1600" kern="1200" dirty="0" smtClean="0">
                          <a:solidFill>
                            <a:schemeClr val="tx1"/>
                          </a:solidFill>
                          <a:effectLst/>
                          <a:latin typeface="Arial" panose="020B0604020202020204" pitchFamily="34" charset="0"/>
                          <a:ea typeface="MS ??"/>
                          <a:cs typeface="Arial" panose="020B0604020202020204" pitchFamily="34" charset="0"/>
                        </a:rPr>
                        <a:t>20%</a:t>
                      </a:r>
                      <a:endParaRPr lang="it-IT" sz="1600" kern="1200" dirty="0">
                        <a:solidFill>
                          <a:schemeClr val="tx1"/>
                        </a:solidFill>
                        <a:effectLst/>
                        <a:latin typeface="Arial" panose="020B0604020202020204" pitchFamily="34" charset="0"/>
                        <a:ea typeface="MS ??"/>
                        <a:cs typeface="Arial" panose="020B0604020202020204" pitchFamily="34" charset="0"/>
                      </a:endParaRPr>
                    </a:p>
                  </a:txBody>
                  <a:tcPr marL="68580" marR="68580" marT="0" marB="0" anchor="ctr">
                    <a:lnL w="12700" cap="flat" cmpd="sng" algn="ctr">
                      <a:solidFill>
                        <a:schemeClr val="bg1"/>
                      </a:solid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607515">
                <a:tc>
                  <a:txBody>
                    <a:bodyPr/>
                    <a:lstStyle/>
                    <a:p>
                      <a:pPr marR="269240" algn="l">
                        <a:lnSpc>
                          <a:spcPct val="101000"/>
                        </a:lnSpc>
                        <a:spcAft>
                          <a:spcPts val="0"/>
                        </a:spcAft>
                      </a:pPr>
                      <a:r>
                        <a:rPr lang="it-IT" sz="1600" b="0" kern="1200" dirty="0">
                          <a:effectLst/>
                          <a:latin typeface="Arial" panose="020B0604020202020204" pitchFamily="34" charset="0"/>
                          <a:cs typeface="Arial" panose="020B0604020202020204" pitchFamily="34" charset="0"/>
                        </a:rPr>
                        <a:t>Area </a:t>
                      </a:r>
                      <a:r>
                        <a:rPr lang="it-IT" sz="1600" b="0" kern="1200" dirty="0" smtClean="0">
                          <a:effectLst/>
                          <a:latin typeface="Arial" panose="020B0604020202020204" pitchFamily="34" charset="0"/>
                          <a:cs typeface="Arial" panose="020B0604020202020204" pitchFamily="34" charset="0"/>
                        </a:rPr>
                        <a:t>5</a:t>
                      </a:r>
                      <a:r>
                        <a:rPr lang="it-IT" sz="1600" b="0" kern="1200" baseline="0" dirty="0" smtClean="0">
                          <a:effectLst/>
                          <a:latin typeface="Arial" panose="020B0604020202020204" pitchFamily="34" charset="0"/>
                          <a:cs typeface="Arial" panose="020B0604020202020204" pitchFamily="34" charset="0"/>
                        </a:rPr>
                        <a:t> - </a:t>
                      </a:r>
                      <a:r>
                        <a:rPr lang="it-IT" sz="1600" b="0" kern="1200" dirty="0" smtClean="0">
                          <a:effectLst/>
                          <a:latin typeface="Arial" panose="020B0604020202020204" pitchFamily="34" charset="0"/>
                          <a:cs typeface="Arial" panose="020B0604020202020204" pitchFamily="34" charset="0"/>
                        </a:rPr>
                        <a:t>Minori </a:t>
                      </a:r>
                      <a:r>
                        <a:rPr lang="it-IT" sz="1600" b="0" kern="1200" dirty="0">
                          <a:effectLst/>
                          <a:latin typeface="Arial" panose="020B0604020202020204" pitchFamily="34" charset="0"/>
                          <a:cs typeface="Arial" panose="020B0604020202020204" pitchFamily="34" charset="0"/>
                        </a:rPr>
                        <a:t>e </a:t>
                      </a:r>
                      <a:r>
                        <a:rPr lang="it-IT" sz="1600" b="0" kern="1200" dirty="0" smtClean="0">
                          <a:effectLst/>
                          <a:latin typeface="Arial" panose="020B0604020202020204" pitchFamily="34" charset="0"/>
                          <a:cs typeface="Arial" panose="020B0604020202020204" pitchFamily="34" charset="0"/>
                        </a:rPr>
                        <a:t>giovani</a:t>
                      </a:r>
                      <a:r>
                        <a:rPr lang="it-IT" sz="1600" b="0" kern="1200" baseline="0" dirty="0" smtClean="0">
                          <a:effectLst/>
                          <a:latin typeface="Arial" panose="020B0604020202020204" pitchFamily="34" charset="0"/>
                          <a:cs typeface="Arial" panose="020B0604020202020204" pitchFamily="34" charset="0"/>
                        </a:rPr>
                        <a:t> </a:t>
                      </a:r>
                      <a:r>
                        <a:rPr lang="it-IT" sz="1600" b="0" kern="1200" dirty="0" smtClean="0">
                          <a:effectLst/>
                          <a:latin typeface="Arial" panose="020B0604020202020204" pitchFamily="34" charset="0"/>
                          <a:cs typeface="Arial" panose="020B0604020202020204" pitchFamily="34" charset="0"/>
                        </a:rPr>
                        <a:t>in</a:t>
                      </a:r>
                      <a:r>
                        <a:rPr lang="it-IT" sz="1600" b="0" kern="1200" dirty="0">
                          <a:effectLst/>
                          <a:latin typeface="Arial" panose="020B0604020202020204" pitchFamily="34" charset="0"/>
                          <a:cs typeface="Arial" panose="020B0604020202020204" pitchFamily="34" charset="0"/>
                        </a:rPr>
                        <a:t>  condizione di disagio </a:t>
                      </a:r>
                      <a:r>
                        <a:rPr lang="it-IT" sz="1600" b="0" kern="1200" dirty="0" smtClean="0">
                          <a:effectLst/>
                          <a:latin typeface="Arial" panose="020B0604020202020204" pitchFamily="34" charset="0"/>
                          <a:cs typeface="Arial" panose="020B0604020202020204" pitchFamily="34" charset="0"/>
                        </a:rPr>
                        <a:t>sociale</a:t>
                      </a:r>
                      <a:endParaRPr lang="it-IT" sz="1600" b="0" kern="1200" dirty="0">
                        <a:effectLst/>
                        <a:latin typeface="Arial" panose="020B0604020202020204" pitchFamily="34" charset="0"/>
                        <a:cs typeface="Arial" panose="020B0604020202020204" pitchFamily="34" charset="0"/>
                      </a:endParaRPr>
                    </a:p>
                  </a:txBody>
                  <a:tcPr marL="68580" marR="68580" marT="0" marB="0" anchor="ctr">
                    <a:lnL w="12700" cmpd="sng">
                      <a:noFill/>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EED3CF"/>
                    </a:solidFill>
                  </a:tcPr>
                </a:tc>
                <a:tc>
                  <a:txBody>
                    <a:bodyPr/>
                    <a:lstStyle/>
                    <a:p>
                      <a:pPr marL="0" marR="269240" indent="0" algn="ctr" defTabSz="914400" rtl="0" eaLnBrk="1" latinLnBrk="0" hangingPunct="1">
                        <a:lnSpc>
                          <a:spcPct val="101000"/>
                        </a:lnSpc>
                        <a:spcAft>
                          <a:spcPts val="0"/>
                        </a:spcAft>
                        <a:buFont typeface="Wingdings" pitchFamily="2" charset="2"/>
                        <a:buNone/>
                      </a:pPr>
                      <a:r>
                        <a:rPr lang="it-IT" sz="1600" kern="1200" dirty="0" smtClean="0">
                          <a:solidFill>
                            <a:schemeClr val="tx1"/>
                          </a:solidFill>
                          <a:effectLst/>
                          <a:latin typeface="Arial" panose="020B0604020202020204" pitchFamily="34" charset="0"/>
                          <a:ea typeface="MS ??"/>
                          <a:cs typeface="Arial" panose="020B0604020202020204" pitchFamily="34" charset="0"/>
                        </a:rPr>
                        <a:t>€ 4.400.000</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EED3CF"/>
                    </a:solidFill>
                  </a:tcPr>
                </a:tc>
                <a:tc>
                  <a:txBody>
                    <a:bodyPr/>
                    <a:lstStyle/>
                    <a:p>
                      <a:pPr marL="0" marR="269240" indent="0" algn="ctr" defTabSz="914400" rtl="0" eaLnBrk="1" latinLnBrk="0" hangingPunct="1">
                        <a:lnSpc>
                          <a:spcPct val="101000"/>
                        </a:lnSpc>
                        <a:spcAft>
                          <a:spcPts val="0"/>
                        </a:spcAft>
                        <a:buFont typeface="Wingdings" pitchFamily="2" charset="2"/>
                        <a:buNone/>
                      </a:pPr>
                      <a:r>
                        <a:rPr lang="it-IT" sz="1600" kern="1200" dirty="0" smtClean="0">
                          <a:solidFill>
                            <a:schemeClr val="tx1"/>
                          </a:solidFill>
                          <a:effectLst/>
                          <a:latin typeface="Arial" panose="020B0604020202020204" pitchFamily="34" charset="0"/>
                          <a:ea typeface="MS ??"/>
                          <a:cs typeface="Arial" panose="020B0604020202020204" pitchFamily="34" charset="0"/>
                        </a:rPr>
                        <a:t>20%</a:t>
                      </a:r>
                    </a:p>
                  </a:txBody>
                  <a:tcPr marL="68580" marR="68580" marT="0" marB="0" anchor="ctr">
                    <a:lnL w="12700" cap="flat" cmpd="sng" algn="ctr">
                      <a:solidFill>
                        <a:schemeClr val="bg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EED3CF"/>
                    </a:solidFill>
                  </a:tcPr>
                </a:tc>
                <a:extLst>
                  <a:ext uri="{0D108BD9-81ED-4DB2-BD59-A6C34878D82A}">
                    <a16:rowId xmlns:a16="http://schemas.microsoft.com/office/drawing/2014/main" val="10005"/>
                  </a:ext>
                </a:extLst>
              </a:tr>
              <a:tr h="695992">
                <a:tc>
                  <a:txBody>
                    <a:bodyPr/>
                    <a:lstStyle/>
                    <a:p>
                      <a:pPr marR="269240" algn="l">
                        <a:spcAft>
                          <a:spcPts val="0"/>
                        </a:spcAft>
                      </a:pPr>
                      <a:r>
                        <a:rPr lang="it-IT" sz="1600" b="1" kern="1200" dirty="0" smtClean="0">
                          <a:solidFill>
                            <a:schemeClr val="tx1"/>
                          </a:solidFill>
                          <a:effectLst/>
                          <a:latin typeface="Arial" panose="020B0604020202020204" pitchFamily="34" charset="0"/>
                          <a:ea typeface="MS ??"/>
                          <a:cs typeface="Arial" panose="020B0604020202020204" pitchFamily="34" charset="0"/>
                        </a:rPr>
                        <a:t>Totale</a:t>
                      </a:r>
                      <a:endParaRPr lang="it-IT" sz="1600" b="1" kern="1200" dirty="0">
                        <a:solidFill>
                          <a:schemeClr val="tx1"/>
                        </a:solidFill>
                        <a:effectLst/>
                        <a:latin typeface="Arial" panose="020B0604020202020204" pitchFamily="34" charset="0"/>
                        <a:ea typeface="MS ??"/>
                        <a:cs typeface="Arial" panose="020B0604020202020204" pitchFamily="34" charset="0"/>
                      </a:endParaRPr>
                    </a:p>
                  </a:txBody>
                  <a:tcPr marL="68580" marR="68580" marT="0" marB="0" anchor="ctr">
                    <a:lnL w="12700" cmpd="sng">
                      <a:noFill/>
                    </a:lnL>
                    <a:lnR>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269240" indent="0" algn="ctr" defTabSz="914400" rtl="0" eaLnBrk="1" latinLnBrk="0" hangingPunct="1">
                        <a:lnSpc>
                          <a:spcPct val="101000"/>
                        </a:lnSpc>
                        <a:spcAft>
                          <a:spcPts val="0"/>
                        </a:spcAft>
                        <a:buFont typeface="Wingdings" pitchFamily="2" charset="2"/>
                        <a:buNone/>
                      </a:pPr>
                      <a:r>
                        <a:rPr lang="it-IT" sz="1600" b="1" kern="1200" dirty="0" smtClean="0">
                          <a:solidFill>
                            <a:schemeClr val="tx1"/>
                          </a:solidFill>
                          <a:effectLst/>
                          <a:latin typeface="Arial" panose="020B0604020202020204" pitchFamily="34" charset="0"/>
                          <a:ea typeface="MS ??"/>
                          <a:cs typeface="Arial" panose="020B0604020202020204" pitchFamily="34" charset="0"/>
                        </a:rPr>
                        <a:t>€22.000.000</a:t>
                      </a:r>
                    </a:p>
                  </a:txBody>
                  <a:tcPr marL="68580" marR="68580" marT="0" marB="0" anchor="ctr">
                    <a:lnL>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269240" indent="0" algn="ctr" defTabSz="914400" rtl="0" eaLnBrk="1" latinLnBrk="0" hangingPunct="1">
                        <a:lnSpc>
                          <a:spcPct val="101000"/>
                        </a:lnSpc>
                        <a:spcAft>
                          <a:spcPts val="0"/>
                        </a:spcAft>
                        <a:buFont typeface="Wingdings" pitchFamily="2" charset="2"/>
                        <a:buNone/>
                      </a:pPr>
                      <a:r>
                        <a:rPr lang="it-IT" sz="1600" b="1" kern="1200" dirty="0" smtClean="0">
                          <a:solidFill>
                            <a:schemeClr val="tx1"/>
                          </a:solidFill>
                          <a:effectLst/>
                          <a:latin typeface="Arial" panose="020B0604020202020204" pitchFamily="34" charset="0"/>
                          <a:ea typeface="MS ??"/>
                          <a:cs typeface="Arial" panose="020B0604020202020204" pitchFamily="34" charset="0"/>
                        </a:rPr>
                        <a:t>100%</a:t>
                      </a:r>
                    </a:p>
                  </a:txBody>
                  <a:tcPr marL="68580" marR="68580" marT="0" marB="0" anchor="ctr">
                    <a:lnL>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bl>
          </a:graphicData>
        </a:graphic>
      </p:graphicFrame>
      <p:sp>
        <p:nvSpPr>
          <p:cNvPr id="2" name="Segnaposto numero diapositiva 1"/>
          <p:cNvSpPr>
            <a:spLocks noGrp="1"/>
          </p:cNvSpPr>
          <p:nvPr>
            <p:ph type="sldNum" sz="quarter" idx="12"/>
          </p:nvPr>
        </p:nvSpPr>
        <p:spPr/>
        <p:txBody>
          <a:bodyPr/>
          <a:lstStyle/>
          <a:p>
            <a:fld id="{E8A12B40-A0DA-4D1A-A20A-71BF3E74F813}" type="slidenum">
              <a:rPr lang="en-GB" smtClean="0"/>
              <a:pPr/>
              <a:t>5</a:t>
            </a:fld>
            <a:endParaRPr lang="en-GB"/>
          </a:p>
        </p:txBody>
      </p:sp>
    </p:spTree>
    <p:extLst>
      <p:ext uri="{BB962C8B-B14F-4D97-AF65-F5344CB8AC3E}">
        <p14:creationId xmlns:p14="http://schemas.microsoft.com/office/powerpoint/2010/main" val="3046416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3" cstate="print"/>
          <a:srcRect t="26851" r="5627"/>
          <a:stretch>
            <a:fillRect/>
          </a:stretch>
        </p:blipFill>
        <p:spPr bwMode="auto">
          <a:xfrm>
            <a:off x="6588125" y="6309568"/>
            <a:ext cx="2232025" cy="431800"/>
          </a:xfrm>
          <a:prstGeom prst="rect">
            <a:avLst/>
          </a:prstGeom>
          <a:noFill/>
          <a:ln w="9525">
            <a:noFill/>
            <a:miter lim="800000"/>
            <a:headEnd/>
            <a:tailEnd/>
          </a:ln>
        </p:spPr>
      </p:pic>
      <p:pic>
        <p:nvPicPr>
          <p:cNvPr id="11" name="Immagine 10" descr="Proposta logo antropomorfo FSE SICILIA.png"/>
          <p:cNvPicPr>
            <a:picLocks noChangeAspect="1"/>
          </p:cNvPicPr>
          <p:nvPr/>
        </p:nvPicPr>
        <p:blipFill>
          <a:blip r:embed="rId4" cstate="print"/>
          <a:stretch>
            <a:fillRect/>
          </a:stretch>
        </p:blipFill>
        <p:spPr>
          <a:xfrm>
            <a:off x="6896" y="6292350"/>
            <a:ext cx="2108148" cy="576000"/>
          </a:xfrm>
          <a:prstGeom prst="rect">
            <a:avLst/>
          </a:prstGeom>
        </p:spPr>
      </p:pic>
      <p:sp>
        <p:nvSpPr>
          <p:cNvPr id="9" name="CasellaDiTesto 8"/>
          <p:cNvSpPr txBox="1"/>
          <p:nvPr/>
        </p:nvSpPr>
        <p:spPr>
          <a:xfrm>
            <a:off x="287016" y="117296"/>
            <a:ext cx="8856984" cy="523220"/>
          </a:xfrm>
          <a:prstGeom prst="rect">
            <a:avLst/>
          </a:prstGeom>
          <a:noFill/>
        </p:spPr>
        <p:txBody>
          <a:bodyPr wrap="square" rtlCol="0">
            <a:spAutoFit/>
          </a:bodyPr>
          <a:lstStyle/>
          <a:p>
            <a:pPr algn="ctr"/>
            <a:r>
              <a:rPr lang="it-IT" sz="2800" dirty="0">
                <a:solidFill>
                  <a:srgbClr val="0066CC"/>
                </a:solidFill>
              </a:rPr>
              <a:t>Interventi attivati </a:t>
            </a:r>
            <a:r>
              <a:rPr lang="it-IT" sz="2800" baseline="-25000" dirty="0" smtClean="0">
                <a:solidFill>
                  <a:srgbClr val="0066CC"/>
                </a:solidFill>
              </a:rPr>
              <a:t>(5)</a:t>
            </a:r>
            <a:endParaRPr lang="it-IT" sz="2800" dirty="0">
              <a:solidFill>
                <a:srgbClr val="0066CC"/>
              </a:solidFill>
            </a:endParaRPr>
          </a:p>
        </p:txBody>
      </p:sp>
      <p:graphicFrame>
        <p:nvGraphicFramePr>
          <p:cNvPr id="18" name="Tabella 17"/>
          <p:cNvGraphicFramePr>
            <a:graphicFrameLocks noGrp="1"/>
          </p:cNvGraphicFramePr>
          <p:nvPr>
            <p:extLst>
              <p:ext uri="{D42A27DB-BD31-4B8C-83A1-F6EECF244321}">
                <p14:modId xmlns:p14="http://schemas.microsoft.com/office/powerpoint/2010/main" val="3542754193"/>
              </p:ext>
            </p:extLst>
          </p:nvPr>
        </p:nvGraphicFramePr>
        <p:xfrm>
          <a:off x="611559" y="2599977"/>
          <a:ext cx="7992889" cy="3496133"/>
        </p:xfrm>
        <a:graphic>
          <a:graphicData uri="http://schemas.openxmlformats.org/drawingml/2006/table">
            <a:tbl>
              <a:tblPr firstRow="1" firstCol="1" bandRow="1">
                <a:tableStyleId>{1FECB4D8-DB02-4DC6-A0A2-4F2EBAE1DC90}</a:tableStyleId>
              </a:tblPr>
              <a:tblGrid>
                <a:gridCol w="5110679">
                  <a:extLst>
                    <a:ext uri="{9D8B030D-6E8A-4147-A177-3AD203B41FA5}">
                      <a16:colId xmlns:a16="http://schemas.microsoft.com/office/drawing/2014/main" val="20000"/>
                    </a:ext>
                  </a:extLst>
                </a:gridCol>
                <a:gridCol w="2882210">
                  <a:extLst>
                    <a:ext uri="{9D8B030D-6E8A-4147-A177-3AD203B41FA5}">
                      <a16:colId xmlns:a16="http://schemas.microsoft.com/office/drawing/2014/main" val="20001"/>
                    </a:ext>
                  </a:extLst>
                </a:gridCol>
              </a:tblGrid>
              <a:tr h="685239">
                <a:tc>
                  <a:txBody>
                    <a:bodyPr/>
                    <a:lstStyle/>
                    <a:p>
                      <a:pPr marR="269240" algn="ctr">
                        <a:lnSpc>
                          <a:spcPct val="101000"/>
                        </a:lnSpc>
                        <a:spcAft>
                          <a:spcPts val="0"/>
                        </a:spcAft>
                      </a:pPr>
                      <a:r>
                        <a:rPr lang="it-IT" sz="1600" dirty="0">
                          <a:effectLst/>
                          <a:latin typeface="Arial" panose="020B0604020202020204" pitchFamily="34" charset="0"/>
                          <a:cs typeface="Arial" panose="020B0604020202020204" pitchFamily="34" charset="0"/>
                        </a:rPr>
                        <a:t>Area di disagio sociale e vulnerabilità</a:t>
                      </a:r>
                      <a:endParaRPr lang="it-IT" sz="1600" dirty="0">
                        <a:effectLst/>
                        <a:latin typeface="Arial" panose="020B0604020202020204" pitchFamily="34" charset="0"/>
                        <a:ea typeface="MS ??"/>
                        <a:cs typeface="Arial" panose="020B0604020202020204" pitchFamily="34" charset="0"/>
                      </a:endParaRPr>
                    </a:p>
                  </a:txBody>
                  <a:tcPr marL="68580" marR="68580" marT="0" marB="0" anchor="ctr">
                    <a:solidFill>
                      <a:srgbClr val="C06349"/>
                    </a:solidFill>
                  </a:tcPr>
                </a:tc>
                <a:tc>
                  <a:txBody>
                    <a:bodyPr/>
                    <a:lstStyle/>
                    <a:p>
                      <a:pPr marL="0" marR="269240" algn="ctr" defTabSz="914400" rtl="0" eaLnBrk="1" fontAlgn="b" latinLnBrk="0" hangingPunct="1">
                        <a:lnSpc>
                          <a:spcPct val="101000"/>
                        </a:lnSpc>
                        <a:spcAft>
                          <a:spcPts val="0"/>
                        </a:spcAft>
                      </a:pPr>
                      <a:r>
                        <a:rPr lang="it-IT" sz="1600" b="1" kern="1200" dirty="0" smtClean="0">
                          <a:solidFill>
                            <a:schemeClr val="lt1"/>
                          </a:solidFill>
                          <a:effectLst/>
                          <a:latin typeface="Arial" panose="020B0604020202020204" pitchFamily="34" charset="0"/>
                          <a:ea typeface="+mn-ea"/>
                          <a:cs typeface="Arial" panose="020B0604020202020204" pitchFamily="34" charset="0"/>
                        </a:rPr>
                        <a:t>N. Progetti Provvisoriamente ammessi</a:t>
                      </a:r>
                      <a:endParaRPr lang="it-IT" sz="1600" b="1" kern="1200" dirty="0">
                        <a:solidFill>
                          <a:schemeClr val="lt1"/>
                        </a:solidFill>
                        <a:effectLst/>
                        <a:latin typeface="Arial" panose="020B0604020202020204" pitchFamily="34" charset="0"/>
                        <a:ea typeface="+mn-ea"/>
                        <a:cs typeface="Arial" panose="020B0604020202020204" pitchFamily="34" charset="0"/>
                      </a:endParaRPr>
                    </a:p>
                  </a:txBody>
                  <a:tcPr marL="9525" marR="9525" marT="9525" marB="0" anchor="ctr">
                    <a:solidFill>
                      <a:srgbClr val="C06349"/>
                    </a:solidFill>
                  </a:tcPr>
                </a:tc>
                <a:extLst>
                  <a:ext uri="{0D108BD9-81ED-4DB2-BD59-A6C34878D82A}">
                    <a16:rowId xmlns:a16="http://schemas.microsoft.com/office/drawing/2014/main" val="10000"/>
                  </a:ext>
                </a:extLst>
              </a:tr>
              <a:tr h="444617">
                <a:tc>
                  <a:txBody>
                    <a:bodyPr/>
                    <a:lstStyle/>
                    <a:p>
                      <a:pPr marR="269240" algn="l">
                        <a:lnSpc>
                          <a:spcPct val="101000"/>
                        </a:lnSpc>
                        <a:spcAft>
                          <a:spcPts val="0"/>
                        </a:spcAft>
                      </a:pPr>
                      <a:r>
                        <a:rPr lang="it-IT" sz="1600" kern="1200" dirty="0">
                          <a:effectLst/>
                          <a:latin typeface="Arial" panose="020B0604020202020204" pitchFamily="34" charset="0"/>
                          <a:cs typeface="Arial" panose="020B0604020202020204" pitchFamily="34" charset="0"/>
                        </a:rPr>
                        <a:t>Area </a:t>
                      </a:r>
                      <a:r>
                        <a:rPr lang="it-IT" sz="1600" kern="1200" dirty="0" smtClean="0">
                          <a:effectLst/>
                          <a:latin typeface="Arial" panose="020B0604020202020204" pitchFamily="34" charset="0"/>
                          <a:cs typeface="Arial" panose="020B0604020202020204" pitchFamily="34" charset="0"/>
                        </a:rPr>
                        <a:t>1</a:t>
                      </a:r>
                      <a:r>
                        <a:rPr lang="it-IT" sz="1600" kern="1200" baseline="0" dirty="0" smtClean="0">
                          <a:effectLst/>
                          <a:latin typeface="Arial" panose="020B0604020202020204" pitchFamily="34" charset="0"/>
                          <a:cs typeface="Arial" panose="020B0604020202020204" pitchFamily="34" charset="0"/>
                        </a:rPr>
                        <a:t> - </a:t>
                      </a:r>
                      <a:r>
                        <a:rPr lang="it-IT" sz="1600" kern="1200" dirty="0" smtClean="0">
                          <a:effectLst/>
                          <a:latin typeface="Arial" panose="020B0604020202020204" pitchFamily="34" charset="0"/>
                          <a:cs typeface="Arial" panose="020B0604020202020204" pitchFamily="34" charset="0"/>
                        </a:rPr>
                        <a:t>Disabilità </a:t>
                      </a:r>
                      <a:r>
                        <a:rPr lang="it-IT" sz="1600" kern="1200" dirty="0">
                          <a:effectLst/>
                          <a:latin typeface="Arial" panose="020B0604020202020204" pitchFamily="34" charset="0"/>
                          <a:cs typeface="Arial" panose="020B0604020202020204" pitchFamily="34" charset="0"/>
                        </a:rPr>
                        <a:t>psichica, fisica e sensoriale</a:t>
                      </a:r>
                      <a:endParaRPr lang="it-IT" sz="1600" b="0" kern="1200" dirty="0">
                        <a:solidFill>
                          <a:schemeClr val="tx1"/>
                        </a:solidFill>
                        <a:effectLst/>
                        <a:latin typeface="Arial" panose="020B0604020202020204" pitchFamily="34" charset="0"/>
                        <a:ea typeface="MS ??"/>
                        <a:cs typeface="Arial" panose="020B0604020202020204" pitchFamily="34" charset="0"/>
                      </a:endParaRPr>
                    </a:p>
                  </a:txBody>
                  <a:tcPr marL="68580" marR="68580" marT="0" marB="0" anchor="ctr">
                    <a:solidFill>
                      <a:srgbClr val="EED3CF"/>
                    </a:solidFill>
                  </a:tcPr>
                </a:tc>
                <a:tc>
                  <a:txBody>
                    <a:bodyPr/>
                    <a:lstStyle/>
                    <a:p>
                      <a:pPr algn="ctr" fontAlgn="b"/>
                      <a:r>
                        <a:rPr lang="it-IT" sz="1600" b="0" kern="1200" dirty="0" smtClean="0">
                          <a:solidFill>
                            <a:schemeClr val="dk1"/>
                          </a:solidFill>
                          <a:effectLst/>
                          <a:latin typeface="Arial" panose="020B0604020202020204" pitchFamily="34" charset="0"/>
                          <a:ea typeface="+mn-ea"/>
                          <a:cs typeface="Arial" panose="020B0604020202020204" pitchFamily="34" charset="0"/>
                        </a:rPr>
                        <a:t>12</a:t>
                      </a:r>
                      <a:endParaRPr lang="it-IT" sz="1600" b="0" kern="1200" dirty="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solidFill>
                      <a:srgbClr val="EED3CF"/>
                    </a:solidFill>
                  </a:tcPr>
                </a:tc>
                <a:extLst>
                  <a:ext uri="{0D108BD9-81ED-4DB2-BD59-A6C34878D82A}">
                    <a16:rowId xmlns:a16="http://schemas.microsoft.com/office/drawing/2014/main" val="10001"/>
                  </a:ext>
                </a:extLst>
              </a:tr>
              <a:tr h="418655">
                <a:tc>
                  <a:txBody>
                    <a:bodyPr/>
                    <a:lstStyle/>
                    <a:p>
                      <a:pPr marR="269240" algn="l">
                        <a:lnSpc>
                          <a:spcPct val="101000"/>
                        </a:lnSpc>
                        <a:spcAft>
                          <a:spcPts val="0"/>
                        </a:spcAft>
                      </a:pPr>
                      <a:r>
                        <a:rPr lang="it-IT" sz="1600" kern="1200" dirty="0">
                          <a:effectLst/>
                          <a:latin typeface="Arial" panose="020B0604020202020204" pitchFamily="34" charset="0"/>
                          <a:cs typeface="Arial" panose="020B0604020202020204" pitchFamily="34" charset="0"/>
                        </a:rPr>
                        <a:t>Area </a:t>
                      </a:r>
                      <a:r>
                        <a:rPr lang="it-IT" sz="1600" kern="1200" dirty="0" smtClean="0">
                          <a:effectLst/>
                          <a:latin typeface="Arial" panose="020B0604020202020204" pitchFamily="34" charset="0"/>
                          <a:cs typeface="Arial" panose="020B0604020202020204" pitchFamily="34" charset="0"/>
                        </a:rPr>
                        <a:t>2</a:t>
                      </a:r>
                      <a:r>
                        <a:rPr lang="it-IT" sz="1600" kern="1200" baseline="0" dirty="0" smtClean="0">
                          <a:effectLst/>
                          <a:latin typeface="Arial" panose="020B0604020202020204" pitchFamily="34" charset="0"/>
                          <a:cs typeface="Arial" panose="020B0604020202020204" pitchFamily="34" charset="0"/>
                        </a:rPr>
                        <a:t> - </a:t>
                      </a:r>
                      <a:r>
                        <a:rPr lang="it-IT" sz="1600" kern="1200" dirty="0" smtClean="0">
                          <a:effectLst/>
                          <a:latin typeface="Arial" panose="020B0604020202020204" pitchFamily="34" charset="0"/>
                          <a:cs typeface="Arial" panose="020B0604020202020204" pitchFamily="34" charset="0"/>
                        </a:rPr>
                        <a:t>Immigrazione </a:t>
                      </a:r>
                      <a:r>
                        <a:rPr lang="it-IT" sz="1600" kern="1200" dirty="0">
                          <a:effectLst/>
                          <a:latin typeface="Arial" panose="020B0604020202020204" pitchFamily="34" charset="0"/>
                          <a:cs typeface="Arial" panose="020B0604020202020204" pitchFamily="34" charset="0"/>
                        </a:rPr>
                        <a:t>e minoranze</a:t>
                      </a:r>
                      <a:endParaRPr lang="it-IT" sz="1600" b="0" kern="1200" dirty="0">
                        <a:solidFill>
                          <a:schemeClr val="tx1"/>
                        </a:solidFill>
                        <a:effectLst/>
                        <a:latin typeface="Arial" panose="020B0604020202020204" pitchFamily="34" charset="0"/>
                        <a:ea typeface="MS ??"/>
                        <a:cs typeface="Arial" panose="020B0604020202020204" pitchFamily="34" charset="0"/>
                      </a:endParaRPr>
                    </a:p>
                  </a:txBody>
                  <a:tcPr marL="68580" marR="68580" marT="0" marB="0" anchor="ctr"/>
                </a:tc>
                <a:tc>
                  <a:txBody>
                    <a:bodyPr/>
                    <a:lstStyle/>
                    <a:p>
                      <a:pPr algn="ctr" fontAlgn="b"/>
                      <a:r>
                        <a:rPr lang="it-IT" sz="1600" b="0" kern="1200" dirty="0" smtClean="0">
                          <a:solidFill>
                            <a:schemeClr val="dk1"/>
                          </a:solidFill>
                          <a:effectLst/>
                          <a:latin typeface="Arial" panose="020B0604020202020204" pitchFamily="34" charset="0"/>
                          <a:ea typeface="+mn-ea"/>
                          <a:cs typeface="Arial" panose="020B0604020202020204" pitchFamily="34" charset="0"/>
                        </a:rPr>
                        <a:t>10</a:t>
                      </a:r>
                      <a:endParaRPr lang="it-IT" sz="1600" b="0" kern="1200" dirty="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tc>
                <a:extLst>
                  <a:ext uri="{0D108BD9-81ED-4DB2-BD59-A6C34878D82A}">
                    <a16:rowId xmlns:a16="http://schemas.microsoft.com/office/drawing/2014/main" val="10002"/>
                  </a:ext>
                </a:extLst>
              </a:tr>
              <a:tr h="470986">
                <a:tc>
                  <a:txBody>
                    <a:bodyPr/>
                    <a:lstStyle/>
                    <a:p>
                      <a:pPr marR="269240" algn="l">
                        <a:lnSpc>
                          <a:spcPct val="101000"/>
                        </a:lnSpc>
                        <a:spcAft>
                          <a:spcPts val="0"/>
                        </a:spcAft>
                      </a:pPr>
                      <a:r>
                        <a:rPr lang="it-IT" sz="1600" kern="1200" dirty="0">
                          <a:effectLst/>
                          <a:latin typeface="Arial" panose="020B0604020202020204" pitchFamily="34" charset="0"/>
                          <a:cs typeface="Arial" panose="020B0604020202020204" pitchFamily="34" charset="0"/>
                        </a:rPr>
                        <a:t>Area </a:t>
                      </a:r>
                      <a:r>
                        <a:rPr lang="it-IT" sz="1600" kern="1200" dirty="0" smtClean="0">
                          <a:effectLst/>
                          <a:latin typeface="Arial" panose="020B0604020202020204" pitchFamily="34" charset="0"/>
                          <a:cs typeface="Arial" panose="020B0604020202020204" pitchFamily="34" charset="0"/>
                        </a:rPr>
                        <a:t>3</a:t>
                      </a:r>
                      <a:r>
                        <a:rPr lang="it-IT" sz="1600" kern="1200" baseline="0" dirty="0" smtClean="0">
                          <a:effectLst/>
                          <a:latin typeface="Arial" panose="020B0604020202020204" pitchFamily="34" charset="0"/>
                          <a:cs typeface="Arial" panose="020B0604020202020204" pitchFamily="34" charset="0"/>
                        </a:rPr>
                        <a:t> - </a:t>
                      </a:r>
                      <a:r>
                        <a:rPr lang="it-IT" sz="1600" kern="1200" dirty="0" smtClean="0">
                          <a:effectLst/>
                          <a:latin typeface="Arial" panose="020B0604020202020204" pitchFamily="34" charset="0"/>
                          <a:cs typeface="Arial" panose="020B0604020202020204" pitchFamily="34" charset="0"/>
                        </a:rPr>
                        <a:t>Donne vittime </a:t>
                      </a:r>
                      <a:r>
                        <a:rPr lang="it-IT" sz="1600" kern="1200" dirty="0">
                          <a:effectLst/>
                          <a:latin typeface="Arial" panose="020B0604020202020204" pitchFamily="34" charset="0"/>
                          <a:cs typeface="Arial" panose="020B0604020202020204" pitchFamily="34" charset="0"/>
                        </a:rPr>
                        <a:t>di abusi e di violenza</a:t>
                      </a:r>
                      <a:endParaRPr lang="it-IT" sz="1600" b="0" kern="1200" dirty="0">
                        <a:solidFill>
                          <a:schemeClr val="tx1"/>
                        </a:solidFill>
                        <a:effectLst/>
                        <a:latin typeface="Arial" panose="020B0604020202020204" pitchFamily="34" charset="0"/>
                        <a:ea typeface="MS ??"/>
                        <a:cs typeface="Arial" panose="020B0604020202020204" pitchFamily="34" charset="0"/>
                      </a:endParaRPr>
                    </a:p>
                  </a:txBody>
                  <a:tcPr marL="68580" marR="68580" marT="0" marB="0" anchor="ctr">
                    <a:solidFill>
                      <a:srgbClr val="EED3CF"/>
                    </a:solidFill>
                  </a:tcPr>
                </a:tc>
                <a:tc>
                  <a:txBody>
                    <a:bodyPr/>
                    <a:lstStyle/>
                    <a:p>
                      <a:pPr algn="ctr" fontAlgn="b"/>
                      <a:r>
                        <a:rPr lang="it-IT" sz="1600" b="0" kern="1200" dirty="0" smtClean="0">
                          <a:solidFill>
                            <a:schemeClr val="dk1"/>
                          </a:solidFill>
                          <a:effectLst/>
                          <a:latin typeface="Arial" panose="020B0604020202020204" pitchFamily="34" charset="0"/>
                          <a:ea typeface="+mn-ea"/>
                          <a:cs typeface="Arial" panose="020B0604020202020204" pitchFamily="34" charset="0"/>
                        </a:rPr>
                        <a:t>6</a:t>
                      </a:r>
                      <a:endParaRPr lang="it-IT" sz="1600" b="0" kern="1200" dirty="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solidFill>
                      <a:srgbClr val="EED3CF"/>
                    </a:solidFill>
                  </a:tcPr>
                </a:tc>
                <a:extLst>
                  <a:ext uri="{0D108BD9-81ED-4DB2-BD59-A6C34878D82A}">
                    <a16:rowId xmlns:a16="http://schemas.microsoft.com/office/drawing/2014/main" val="10003"/>
                  </a:ext>
                </a:extLst>
              </a:tr>
              <a:tr h="418655">
                <a:tc>
                  <a:txBody>
                    <a:bodyPr/>
                    <a:lstStyle/>
                    <a:p>
                      <a:pPr marR="269240" algn="l">
                        <a:lnSpc>
                          <a:spcPct val="101000"/>
                        </a:lnSpc>
                        <a:spcAft>
                          <a:spcPts val="0"/>
                        </a:spcAft>
                      </a:pPr>
                      <a:r>
                        <a:rPr lang="it-IT" sz="1600" kern="1200" dirty="0">
                          <a:effectLst/>
                          <a:latin typeface="Arial" panose="020B0604020202020204" pitchFamily="34" charset="0"/>
                          <a:cs typeface="Arial" panose="020B0604020202020204" pitchFamily="34" charset="0"/>
                        </a:rPr>
                        <a:t>Area </a:t>
                      </a:r>
                      <a:r>
                        <a:rPr lang="it-IT" sz="1600" kern="1200" dirty="0" smtClean="0">
                          <a:effectLst/>
                          <a:latin typeface="Arial" panose="020B0604020202020204" pitchFamily="34" charset="0"/>
                          <a:cs typeface="Arial" panose="020B0604020202020204" pitchFamily="34" charset="0"/>
                        </a:rPr>
                        <a:t>4</a:t>
                      </a:r>
                      <a:r>
                        <a:rPr lang="it-IT" sz="1600" kern="1200" baseline="0" dirty="0" smtClean="0">
                          <a:effectLst/>
                          <a:latin typeface="Arial" panose="020B0604020202020204" pitchFamily="34" charset="0"/>
                          <a:cs typeface="Arial" panose="020B0604020202020204" pitchFamily="34" charset="0"/>
                        </a:rPr>
                        <a:t> - </a:t>
                      </a:r>
                      <a:r>
                        <a:rPr lang="it-IT" sz="1600" kern="1200" dirty="0" smtClean="0">
                          <a:effectLst/>
                          <a:latin typeface="Arial" panose="020B0604020202020204" pitchFamily="34" charset="0"/>
                          <a:cs typeface="Arial" panose="020B0604020202020204" pitchFamily="34" charset="0"/>
                        </a:rPr>
                        <a:t>Dipendenze</a:t>
                      </a:r>
                      <a:endParaRPr lang="it-IT" sz="1600" b="0" kern="1200" dirty="0">
                        <a:solidFill>
                          <a:schemeClr val="tx1"/>
                        </a:solidFill>
                        <a:effectLst/>
                        <a:latin typeface="Arial" panose="020B0604020202020204" pitchFamily="34" charset="0"/>
                        <a:ea typeface="MS ??"/>
                        <a:cs typeface="Arial" panose="020B0604020202020204" pitchFamily="34" charset="0"/>
                      </a:endParaRPr>
                    </a:p>
                  </a:txBody>
                  <a:tcPr marL="68580" marR="68580" marT="0" marB="0" anchor="ctr"/>
                </a:tc>
                <a:tc>
                  <a:txBody>
                    <a:bodyPr/>
                    <a:lstStyle/>
                    <a:p>
                      <a:pPr algn="ctr" fontAlgn="b"/>
                      <a:r>
                        <a:rPr lang="it-IT" sz="1600" b="0" kern="1200" dirty="0" smtClean="0">
                          <a:solidFill>
                            <a:schemeClr val="dk1"/>
                          </a:solidFill>
                          <a:effectLst/>
                          <a:latin typeface="Arial" panose="020B0604020202020204" pitchFamily="34" charset="0"/>
                          <a:ea typeface="+mn-ea"/>
                          <a:cs typeface="Arial" panose="020B0604020202020204" pitchFamily="34" charset="0"/>
                        </a:rPr>
                        <a:t>5</a:t>
                      </a:r>
                      <a:endParaRPr lang="it-IT" sz="1600" b="0" kern="1200" dirty="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tc>
                <a:extLst>
                  <a:ext uri="{0D108BD9-81ED-4DB2-BD59-A6C34878D82A}">
                    <a16:rowId xmlns:a16="http://schemas.microsoft.com/office/drawing/2014/main" val="10004"/>
                  </a:ext>
                </a:extLst>
              </a:tr>
              <a:tr h="621756">
                <a:tc>
                  <a:txBody>
                    <a:bodyPr/>
                    <a:lstStyle/>
                    <a:p>
                      <a:pPr marR="269240" algn="l">
                        <a:lnSpc>
                          <a:spcPct val="101000"/>
                        </a:lnSpc>
                        <a:spcAft>
                          <a:spcPts val="0"/>
                        </a:spcAft>
                      </a:pPr>
                      <a:r>
                        <a:rPr lang="it-IT" sz="1600" kern="1200" dirty="0">
                          <a:effectLst/>
                          <a:latin typeface="Arial" panose="020B0604020202020204" pitchFamily="34" charset="0"/>
                          <a:cs typeface="Arial" panose="020B0604020202020204" pitchFamily="34" charset="0"/>
                        </a:rPr>
                        <a:t>Area </a:t>
                      </a:r>
                      <a:r>
                        <a:rPr lang="it-IT" sz="1600" kern="1200" dirty="0" smtClean="0">
                          <a:effectLst/>
                          <a:latin typeface="Arial" panose="020B0604020202020204" pitchFamily="34" charset="0"/>
                          <a:cs typeface="Arial" panose="020B0604020202020204" pitchFamily="34" charset="0"/>
                        </a:rPr>
                        <a:t>5</a:t>
                      </a:r>
                      <a:r>
                        <a:rPr lang="it-IT" sz="1600" kern="1200" baseline="0" dirty="0" smtClean="0">
                          <a:effectLst/>
                          <a:latin typeface="Arial" panose="020B0604020202020204" pitchFamily="34" charset="0"/>
                          <a:cs typeface="Arial" panose="020B0604020202020204" pitchFamily="34" charset="0"/>
                        </a:rPr>
                        <a:t> - </a:t>
                      </a:r>
                      <a:r>
                        <a:rPr lang="it-IT" sz="1600" kern="1200" dirty="0" smtClean="0">
                          <a:effectLst/>
                          <a:latin typeface="Arial" panose="020B0604020202020204" pitchFamily="34" charset="0"/>
                          <a:cs typeface="Arial" panose="020B0604020202020204" pitchFamily="34" charset="0"/>
                        </a:rPr>
                        <a:t>Minori </a:t>
                      </a:r>
                      <a:r>
                        <a:rPr lang="it-IT" sz="1600" kern="1200" dirty="0">
                          <a:effectLst/>
                          <a:latin typeface="Arial" panose="020B0604020202020204" pitchFamily="34" charset="0"/>
                          <a:cs typeface="Arial" panose="020B0604020202020204" pitchFamily="34" charset="0"/>
                        </a:rPr>
                        <a:t>e </a:t>
                      </a:r>
                      <a:r>
                        <a:rPr lang="it-IT" sz="1600" kern="1200" dirty="0" smtClean="0">
                          <a:effectLst/>
                          <a:latin typeface="Arial" panose="020B0604020202020204" pitchFamily="34" charset="0"/>
                          <a:cs typeface="Arial" panose="020B0604020202020204" pitchFamily="34" charset="0"/>
                        </a:rPr>
                        <a:t>giovani</a:t>
                      </a:r>
                      <a:r>
                        <a:rPr lang="it-IT" sz="1600" kern="1200" baseline="0" dirty="0" smtClean="0">
                          <a:effectLst/>
                          <a:latin typeface="Arial" panose="020B0604020202020204" pitchFamily="34" charset="0"/>
                          <a:cs typeface="Arial" panose="020B0604020202020204" pitchFamily="34" charset="0"/>
                        </a:rPr>
                        <a:t> </a:t>
                      </a:r>
                      <a:r>
                        <a:rPr lang="it-IT" sz="1600" kern="1200" dirty="0" smtClean="0">
                          <a:effectLst/>
                          <a:latin typeface="Arial" panose="020B0604020202020204" pitchFamily="34" charset="0"/>
                          <a:cs typeface="Arial" panose="020B0604020202020204" pitchFamily="34" charset="0"/>
                        </a:rPr>
                        <a:t>in</a:t>
                      </a:r>
                      <a:r>
                        <a:rPr lang="it-IT" sz="1600" kern="1200" dirty="0">
                          <a:effectLst/>
                          <a:latin typeface="Arial" panose="020B0604020202020204" pitchFamily="34" charset="0"/>
                          <a:cs typeface="Arial" panose="020B0604020202020204" pitchFamily="34" charset="0"/>
                        </a:rPr>
                        <a:t>  condizione di disagio </a:t>
                      </a:r>
                      <a:r>
                        <a:rPr lang="it-IT" sz="1600" kern="1200" dirty="0" smtClean="0">
                          <a:effectLst/>
                          <a:latin typeface="Arial" panose="020B0604020202020204" pitchFamily="34" charset="0"/>
                          <a:cs typeface="Arial" panose="020B0604020202020204" pitchFamily="34" charset="0"/>
                        </a:rPr>
                        <a:t>sociale</a:t>
                      </a:r>
                      <a:endParaRPr lang="it-IT" sz="1600" kern="1200" dirty="0">
                        <a:effectLst/>
                        <a:latin typeface="Arial" panose="020B0604020202020204" pitchFamily="34" charset="0"/>
                        <a:cs typeface="Arial" panose="020B0604020202020204" pitchFamily="34" charset="0"/>
                      </a:endParaRPr>
                    </a:p>
                  </a:txBody>
                  <a:tcPr marL="68580" marR="68580" marT="0" marB="0" anchor="ctr">
                    <a:solidFill>
                      <a:srgbClr val="EED3CF"/>
                    </a:solidFill>
                  </a:tcPr>
                </a:tc>
                <a:tc>
                  <a:txBody>
                    <a:bodyPr/>
                    <a:lstStyle/>
                    <a:p>
                      <a:pPr algn="ctr" fontAlgn="b"/>
                      <a:r>
                        <a:rPr lang="it-IT" sz="1600" b="0" kern="1200" dirty="0" smtClean="0">
                          <a:solidFill>
                            <a:schemeClr val="dk1"/>
                          </a:solidFill>
                          <a:effectLst/>
                          <a:latin typeface="Arial" panose="020B0604020202020204" pitchFamily="34" charset="0"/>
                          <a:ea typeface="+mn-ea"/>
                          <a:cs typeface="Arial" panose="020B0604020202020204" pitchFamily="34" charset="0"/>
                        </a:rPr>
                        <a:t>10</a:t>
                      </a:r>
                      <a:endParaRPr lang="it-IT" sz="1600" b="0" kern="1200" dirty="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solidFill>
                      <a:srgbClr val="EED3CF"/>
                    </a:solidFill>
                  </a:tcPr>
                </a:tc>
                <a:extLst>
                  <a:ext uri="{0D108BD9-81ED-4DB2-BD59-A6C34878D82A}">
                    <a16:rowId xmlns:a16="http://schemas.microsoft.com/office/drawing/2014/main" val="10005"/>
                  </a:ext>
                </a:extLst>
              </a:tr>
              <a:tr h="373180">
                <a:tc>
                  <a:txBody>
                    <a:bodyPr/>
                    <a:lstStyle/>
                    <a:p>
                      <a:pPr marR="269240" algn="ctr">
                        <a:spcAft>
                          <a:spcPts val="0"/>
                        </a:spcAft>
                      </a:pPr>
                      <a:r>
                        <a:rPr lang="it-IT" sz="1600" b="1" kern="1200" dirty="0" smtClean="0">
                          <a:solidFill>
                            <a:schemeClr val="bg1"/>
                          </a:solidFill>
                          <a:effectLst/>
                          <a:latin typeface="Arial" panose="020B0604020202020204" pitchFamily="34" charset="0"/>
                          <a:ea typeface="+mn-ea"/>
                          <a:cs typeface="Arial" panose="020B0604020202020204" pitchFamily="34" charset="0"/>
                        </a:rPr>
                        <a:t>Totale</a:t>
                      </a:r>
                      <a:endParaRPr lang="it-IT" sz="1600" b="1" kern="1200" dirty="0">
                        <a:solidFill>
                          <a:schemeClr val="bg1"/>
                        </a:solidFill>
                        <a:effectLst/>
                        <a:latin typeface="Arial" panose="020B0604020202020204" pitchFamily="34" charset="0"/>
                        <a:ea typeface="+mn-ea"/>
                        <a:cs typeface="Arial" panose="020B0604020202020204" pitchFamily="34" charset="0"/>
                      </a:endParaRPr>
                    </a:p>
                  </a:txBody>
                  <a:tcPr marL="68580" marR="68580" marT="0" marB="0" anchor="ctr">
                    <a:solidFill>
                      <a:srgbClr val="C06349"/>
                    </a:solidFill>
                  </a:tcPr>
                </a:tc>
                <a:tc>
                  <a:txBody>
                    <a:bodyPr/>
                    <a:lstStyle/>
                    <a:p>
                      <a:pPr algn="ctr" fontAlgn="b"/>
                      <a:r>
                        <a:rPr lang="it-IT" sz="1600" b="1" kern="1200" dirty="0" smtClean="0">
                          <a:solidFill>
                            <a:schemeClr val="bg1"/>
                          </a:solidFill>
                          <a:effectLst/>
                          <a:latin typeface="Arial" panose="020B0604020202020204" pitchFamily="34" charset="0"/>
                          <a:ea typeface="+mn-ea"/>
                          <a:cs typeface="Arial" panose="020B0604020202020204" pitchFamily="34" charset="0"/>
                        </a:rPr>
                        <a:t>43</a:t>
                      </a:r>
                      <a:endParaRPr lang="it-IT" sz="1600" b="1" kern="1200" dirty="0">
                        <a:solidFill>
                          <a:schemeClr val="bg1"/>
                        </a:solidFill>
                        <a:effectLst/>
                        <a:latin typeface="Arial" panose="020B0604020202020204" pitchFamily="34" charset="0"/>
                        <a:ea typeface="+mn-ea"/>
                        <a:cs typeface="Arial" panose="020B0604020202020204" pitchFamily="34" charset="0"/>
                      </a:endParaRPr>
                    </a:p>
                  </a:txBody>
                  <a:tcPr marL="9525" marR="9525" marT="9525" marB="0" anchor="ctr">
                    <a:solidFill>
                      <a:srgbClr val="C06349"/>
                    </a:solidFill>
                  </a:tcPr>
                </a:tc>
                <a:extLst>
                  <a:ext uri="{0D108BD9-81ED-4DB2-BD59-A6C34878D82A}">
                    <a16:rowId xmlns:a16="http://schemas.microsoft.com/office/drawing/2014/main" val="10006"/>
                  </a:ext>
                </a:extLst>
              </a:tr>
            </a:tbl>
          </a:graphicData>
        </a:graphic>
      </p:graphicFrame>
      <p:sp>
        <p:nvSpPr>
          <p:cNvPr id="2" name="Segnaposto numero diapositiva 1"/>
          <p:cNvSpPr>
            <a:spLocks noGrp="1"/>
          </p:cNvSpPr>
          <p:nvPr>
            <p:ph type="sldNum" sz="quarter" idx="12"/>
          </p:nvPr>
        </p:nvSpPr>
        <p:spPr/>
        <p:txBody>
          <a:bodyPr/>
          <a:lstStyle/>
          <a:p>
            <a:fld id="{E8A12B40-A0DA-4D1A-A20A-71BF3E74F813}" type="slidenum">
              <a:rPr lang="en-GB" smtClean="0"/>
              <a:pPr/>
              <a:t>6</a:t>
            </a:fld>
            <a:endParaRPr lang="en-GB"/>
          </a:p>
        </p:txBody>
      </p:sp>
      <p:sp>
        <p:nvSpPr>
          <p:cNvPr id="10" name="Rettangolo arrotondato 9"/>
          <p:cNvSpPr/>
          <p:nvPr/>
        </p:nvSpPr>
        <p:spPr>
          <a:xfrm>
            <a:off x="362096" y="1734672"/>
            <a:ext cx="1687907" cy="536496"/>
          </a:xfrm>
          <a:prstGeom prst="roundRect">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ctr"/>
          <a:lstStyle/>
          <a:p>
            <a:pPr algn="ctr" defTabSz="1289050" eaLnBrk="0" fontAlgn="base" hangingPunct="0">
              <a:lnSpc>
                <a:spcPct val="90000"/>
              </a:lnSpc>
              <a:spcBef>
                <a:spcPct val="0"/>
              </a:spcBef>
              <a:spcAft>
                <a:spcPct val="35000"/>
              </a:spcAft>
              <a:defRPr/>
            </a:pPr>
            <a:r>
              <a:rPr lang="it-IT" sz="1600" kern="0" dirty="0" smtClean="0">
                <a:solidFill>
                  <a:prstClr val="white"/>
                </a:solidFill>
              </a:rPr>
              <a:t>STATO PROCEDURA</a:t>
            </a:r>
            <a:endParaRPr lang="it-IT" sz="1600" b="1" kern="0" dirty="0" smtClean="0">
              <a:solidFill>
                <a:prstClr val="white"/>
              </a:solidFill>
              <a:ea typeface="Tahoma" panose="020B0604030504040204" pitchFamily="34" charset="0"/>
              <a:cs typeface="Tahoma" panose="020B0604030504040204" pitchFamily="34" charset="0"/>
            </a:endParaRPr>
          </a:p>
        </p:txBody>
      </p:sp>
      <p:sp>
        <p:nvSpPr>
          <p:cNvPr id="12" name="Freccia a destra 11"/>
          <p:cNvSpPr/>
          <p:nvPr/>
        </p:nvSpPr>
        <p:spPr>
          <a:xfrm>
            <a:off x="2255393" y="1771799"/>
            <a:ext cx="273458" cy="350558"/>
          </a:xfrm>
          <a:prstGeom prst="rightArrow">
            <a:avLst/>
          </a:prstGeom>
          <a:solidFill>
            <a:srgbClr val="C0634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29524" tIns="129524" rIns="129524" bIns="129524" spcCol="1270" rtlCol="0" anchor="t"/>
          <a:lstStyle/>
          <a:p>
            <a:pPr algn="ctr" defTabSz="1289050" eaLnBrk="0" fontAlgn="base" hangingPunct="0">
              <a:lnSpc>
                <a:spcPct val="90000"/>
              </a:lnSpc>
              <a:spcBef>
                <a:spcPct val="0"/>
              </a:spcBef>
              <a:spcAft>
                <a:spcPct val="35000"/>
              </a:spcAft>
              <a:defRPr/>
            </a:pPr>
            <a:endParaRPr lang="it-IT" sz="1200" b="1" kern="0" dirty="0" smtClean="0">
              <a:solidFill>
                <a:prstClr val="black"/>
              </a:solidFill>
              <a:ea typeface="Tahoma" panose="020B0604030504040204" pitchFamily="34" charset="0"/>
              <a:cs typeface="Tahoma" panose="020B0604030504040204" pitchFamily="34" charset="0"/>
            </a:endParaRPr>
          </a:p>
        </p:txBody>
      </p:sp>
      <p:sp>
        <p:nvSpPr>
          <p:cNvPr id="13" name="Rettangolo 12"/>
          <p:cNvSpPr/>
          <p:nvPr/>
        </p:nvSpPr>
        <p:spPr>
          <a:xfrm>
            <a:off x="2699471" y="1268760"/>
            <a:ext cx="6120679" cy="1152128"/>
          </a:xfrm>
          <a:prstGeom prst="rect">
            <a:avLst/>
          </a:prstGeom>
          <a:solidFill>
            <a:sysClr val="window" lastClr="FFFFFF"/>
          </a:solidFill>
          <a:ln w="19050" cap="flat" cmpd="sng" algn="ctr">
            <a:solidFill>
              <a:srgbClr val="C06349"/>
            </a:solidFill>
            <a:prstDash val="solid"/>
          </a:ln>
          <a:effectLst/>
        </p:spPr>
        <p:txBody>
          <a:bodyPr lIns="36000" tIns="36000" rIns="36000" bIns="36000" spcCol="1270" rtlCol="0" anchor="ctr"/>
          <a:lstStyle/>
          <a:p>
            <a:r>
              <a:rPr lang="it-IT" sz="1400" dirty="0" smtClean="0">
                <a:solidFill>
                  <a:schemeClr val="dk1"/>
                </a:solidFill>
              </a:rPr>
              <a:t>Approvato con DDG n. 574 del 11.04.2019  </a:t>
            </a:r>
            <a:r>
              <a:rPr lang="it-IT" sz="1400" dirty="0" smtClean="0">
                <a:cs typeface="Arial" panose="020B0604020202020204" pitchFamily="34" charset="0"/>
              </a:rPr>
              <a:t>la </a:t>
            </a:r>
            <a:r>
              <a:rPr lang="it-IT" sz="1400" dirty="0">
                <a:cs typeface="Arial" panose="020B0604020202020204" pitchFamily="34" charset="0"/>
              </a:rPr>
              <a:t>graduatoria </a:t>
            </a:r>
            <a:r>
              <a:rPr lang="it-IT" sz="1400" dirty="0" smtClean="0">
                <a:cs typeface="Arial" panose="020B0604020202020204" pitchFamily="34" charset="0"/>
              </a:rPr>
              <a:t>provvisoria delle domande ammesse a finanziamento.</a:t>
            </a:r>
          </a:p>
          <a:p>
            <a:r>
              <a:rPr lang="it-IT" sz="1400" b="0" dirty="0">
                <a:cs typeface="Arial" panose="020B0604020202020204" pitchFamily="34" charset="0"/>
              </a:rPr>
              <a:t>Inviata richiesta di variazione e incremento del capitolo al Dipartimento del Bilancio e Tesoro al fine di procedere con l’approvazione della graduatoria definitiva.</a:t>
            </a:r>
          </a:p>
        </p:txBody>
      </p:sp>
    </p:spTree>
    <p:extLst>
      <p:ext uri="{BB962C8B-B14F-4D97-AF65-F5344CB8AC3E}">
        <p14:creationId xmlns:p14="http://schemas.microsoft.com/office/powerpoint/2010/main" val="21023542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3" cstate="print"/>
          <a:srcRect t="26851" r="5627"/>
          <a:stretch>
            <a:fillRect/>
          </a:stretch>
        </p:blipFill>
        <p:spPr bwMode="auto">
          <a:xfrm>
            <a:off x="6588125" y="6309568"/>
            <a:ext cx="2232025" cy="431800"/>
          </a:xfrm>
          <a:prstGeom prst="rect">
            <a:avLst/>
          </a:prstGeom>
          <a:noFill/>
          <a:ln w="9525">
            <a:noFill/>
            <a:miter lim="800000"/>
            <a:headEnd/>
            <a:tailEnd/>
          </a:ln>
        </p:spPr>
      </p:pic>
      <p:sp>
        <p:nvSpPr>
          <p:cNvPr id="14" name="CasellaDiTesto 13"/>
          <p:cNvSpPr txBox="1"/>
          <p:nvPr/>
        </p:nvSpPr>
        <p:spPr>
          <a:xfrm>
            <a:off x="251520" y="1628800"/>
            <a:ext cx="7776864" cy="812530"/>
          </a:xfrm>
          <a:prstGeom prst="rect">
            <a:avLst/>
          </a:prstGeom>
          <a:noFill/>
        </p:spPr>
        <p:txBody>
          <a:bodyPr wrap="square">
            <a:spAutoFit/>
          </a:bodyPr>
          <a:lstStyle/>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it-IT" dirty="0">
              <a:solidFill>
                <a:srgbClr val="365F91"/>
              </a:solidFill>
              <a:latin typeface="Arial Black" panose="020B0A04020102020204" pitchFamily="34" charset="0"/>
              <a:ea typeface="ＭＳ Ｐゴシック" panose="020B0600070205080204" pitchFamily="34" charset="-128"/>
            </a:endParaRPr>
          </a:p>
          <a:p>
            <a:pPr eaLnBrk="1" hangingPunct="1">
              <a:defRPr/>
            </a:pPr>
            <a:endParaRPr lang="it-IT" dirty="0">
              <a:solidFill>
                <a:schemeClr val="tx1">
                  <a:lumMod val="65000"/>
                  <a:lumOff val="35000"/>
                </a:schemeClr>
              </a:solidFill>
            </a:endParaRPr>
          </a:p>
        </p:txBody>
      </p:sp>
      <p:pic>
        <p:nvPicPr>
          <p:cNvPr id="11" name="Immagine 10" descr="Proposta logo antropomorfo FSE SICILIA.png"/>
          <p:cNvPicPr>
            <a:picLocks noChangeAspect="1"/>
          </p:cNvPicPr>
          <p:nvPr/>
        </p:nvPicPr>
        <p:blipFill>
          <a:blip r:embed="rId4" cstate="print"/>
          <a:stretch>
            <a:fillRect/>
          </a:stretch>
        </p:blipFill>
        <p:spPr>
          <a:xfrm>
            <a:off x="6896" y="6292350"/>
            <a:ext cx="2108148" cy="576000"/>
          </a:xfrm>
          <a:prstGeom prst="rect">
            <a:avLst/>
          </a:prstGeom>
        </p:spPr>
      </p:pic>
      <p:sp>
        <p:nvSpPr>
          <p:cNvPr id="9" name="Content Placeholder 1"/>
          <p:cNvSpPr>
            <a:spLocks noGrp="1"/>
          </p:cNvSpPr>
          <p:nvPr>
            <p:ph sz="quarter" idx="10"/>
          </p:nvPr>
        </p:nvSpPr>
        <p:spPr>
          <a:xfrm>
            <a:off x="1187624" y="1124744"/>
            <a:ext cx="6768752" cy="4104456"/>
          </a:xfrm>
        </p:spPr>
        <p:txBody>
          <a:bodyPr anchor="ctr"/>
          <a:lstStyle/>
          <a:p>
            <a:pPr algn="ctr"/>
            <a:r>
              <a:rPr lang="en-GB" sz="2000" dirty="0" smtClean="0">
                <a:solidFill>
                  <a:srgbClr val="0066CC"/>
                </a:solidFill>
              </a:rPr>
              <a:t>PO FSE 2014-2020</a:t>
            </a:r>
          </a:p>
          <a:p>
            <a:pPr algn="ctr"/>
            <a:r>
              <a:rPr lang="en-GB" sz="2000" dirty="0" smtClean="0">
                <a:solidFill>
                  <a:srgbClr val="0066CC"/>
                </a:solidFill>
              </a:rPr>
              <a:t>ASSE 2 – OBIETTIVO TEMATICO 9</a:t>
            </a:r>
          </a:p>
          <a:p>
            <a:pPr algn="ctr"/>
            <a:endParaRPr lang="en-GB" sz="2000" dirty="0" smtClean="0">
              <a:solidFill>
                <a:srgbClr val="0066CC"/>
              </a:solidFill>
            </a:endParaRPr>
          </a:p>
          <a:p>
            <a:pPr algn="ctr"/>
            <a:r>
              <a:rPr lang="it-IT" sz="2000" dirty="0" smtClean="0">
                <a:solidFill>
                  <a:srgbClr val="0066CC"/>
                </a:solidFill>
              </a:rPr>
              <a:t>INTERVENTI IN PROGRAMMAZIONE</a:t>
            </a:r>
            <a:endParaRPr lang="en-GB" sz="2000" dirty="0">
              <a:solidFill>
                <a:srgbClr val="0066CC"/>
              </a:solidFill>
            </a:endParaRPr>
          </a:p>
        </p:txBody>
      </p:sp>
      <p:sp>
        <p:nvSpPr>
          <p:cNvPr id="2" name="Segnaposto numero diapositiva 1"/>
          <p:cNvSpPr>
            <a:spLocks noGrp="1"/>
          </p:cNvSpPr>
          <p:nvPr>
            <p:ph type="sldNum" sz="quarter" idx="12"/>
          </p:nvPr>
        </p:nvSpPr>
        <p:spPr/>
        <p:txBody>
          <a:bodyPr/>
          <a:lstStyle/>
          <a:p>
            <a:fld id="{E8A12B40-A0DA-4D1A-A20A-71BF3E74F813}" type="slidenum">
              <a:rPr lang="en-GB" smtClean="0"/>
              <a:pPr/>
              <a:t>7</a:t>
            </a:fld>
            <a:endParaRPr lang="en-GB"/>
          </a:p>
        </p:txBody>
      </p:sp>
    </p:spTree>
    <p:extLst>
      <p:ext uri="{BB962C8B-B14F-4D97-AF65-F5344CB8AC3E}">
        <p14:creationId xmlns:p14="http://schemas.microsoft.com/office/powerpoint/2010/main" val="32668649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3" cstate="print"/>
          <a:srcRect t="26851" r="5627"/>
          <a:stretch>
            <a:fillRect/>
          </a:stretch>
        </p:blipFill>
        <p:spPr bwMode="auto">
          <a:xfrm>
            <a:off x="6588125" y="6309568"/>
            <a:ext cx="2232025" cy="431800"/>
          </a:xfrm>
          <a:prstGeom prst="rect">
            <a:avLst/>
          </a:prstGeom>
          <a:noFill/>
          <a:ln w="9525">
            <a:noFill/>
            <a:miter lim="800000"/>
            <a:headEnd/>
            <a:tailEnd/>
          </a:ln>
        </p:spPr>
      </p:pic>
      <p:sp>
        <p:nvSpPr>
          <p:cNvPr id="14" name="CasellaDiTesto 13"/>
          <p:cNvSpPr txBox="1"/>
          <p:nvPr/>
        </p:nvSpPr>
        <p:spPr>
          <a:xfrm>
            <a:off x="251520" y="1628800"/>
            <a:ext cx="7776864" cy="812530"/>
          </a:xfrm>
          <a:prstGeom prst="rect">
            <a:avLst/>
          </a:prstGeom>
          <a:noFill/>
        </p:spPr>
        <p:txBody>
          <a:bodyPr wrap="square">
            <a:spAutoFit/>
          </a:bodyPr>
          <a:lstStyle/>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it-IT" dirty="0">
              <a:solidFill>
                <a:srgbClr val="365F91"/>
              </a:solidFill>
              <a:latin typeface="Arial Black" panose="020B0A04020102020204" pitchFamily="34" charset="0"/>
              <a:ea typeface="ＭＳ Ｐゴシック" panose="020B0600070205080204" pitchFamily="34" charset="-128"/>
            </a:endParaRPr>
          </a:p>
          <a:p>
            <a:pPr eaLnBrk="1" hangingPunct="1">
              <a:defRPr/>
            </a:pPr>
            <a:endParaRPr lang="it-IT" dirty="0">
              <a:solidFill>
                <a:schemeClr val="tx1">
                  <a:lumMod val="65000"/>
                  <a:lumOff val="35000"/>
                </a:schemeClr>
              </a:solidFill>
            </a:endParaRPr>
          </a:p>
        </p:txBody>
      </p:sp>
      <p:sp>
        <p:nvSpPr>
          <p:cNvPr id="7" name="CasellaDiTesto 6"/>
          <p:cNvSpPr txBox="1"/>
          <p:nvPr/>
        </p:nvSpPr>
        <p:spPr>
          <a:xfrm>
            <a:off x="287016" y="260648"/>
            <a:ext cx="8856984" cy="523220"/>
          </a:xfrm>
          <a:prstGeom prst="rect">
            <a:avLst/>
          </a:prstGeom>
          <a:noFill/>
        </p:spPr>
        <p:txBody>
          <a:bodyPr wrap="square" rtlCol="0">
            <a:spAutoFit/>
          </a:bodyPr>
          <a:lstStyle/>
          <a:p>
            <a:pPr algn="ctr"/>
            <a:r>
              <a:rPr lang="it-IT" sz="2800" dirty="0">
                <a:solidFill>
                  <a:srgbClr val="0066CC"/>
                </a:solidFill>
              </a:rPr>
              <a:t>Interventi </a:t>
            </a:r>
            <a:r>
              <a:rPr lang="it-IT" sz="2800" dirty="0" smtClean="0">
                <a:solidFill>
                  <a:srgbClr val="0066CC"/>
                </a:solidFill>
              </a:rPr>
              <a:t>in programmazione </a:t>
            </a:r>
            <a:r>
              <a:rPr lang="it-IT" sz="2800" baseline="-25000" dirty="0" smtClean="0">
                <a:solidFill>
                  <a:srgbClr val="0066CC"/>
                </a:solidFill>
              </a:rPr>
              <a:t>(1)</a:t>
            </a:r>
            <a:endParaRPr lang="it-IT" sz="2800" dirty="0">
              <a:solidFill>
                <a:srgbClr val="0066CC"/>
              </a:solidFill>
            </a:endParaRPr>
          </a:p>
        </p:txBody>
      </p:sp>
      <p:pic>
        <p:nvPicPr>
          <p:cNvPr id="11" name="Immagine 10" descr="Proposta logo antropomorfo FSE SICILIA.png"/>
          <p:cNvPicPr>
            <a:picLocks noChangeAspect="1"/>
          </p:cNvPicPr>
          <p:nvPr/>
        </p:nvPicPr>
        <p:blipFill>
          <a:blip r:embed="rId4" cstate="print"/>
          <a:stretch>
            <a:fillRect/>
          </a:stretch>
        </p:blipFill>
        <p:spPr>
          <a:xfrm>
            <a:off x="6896" y="6292350"/>
            <a:ext cx="2108148" cy="576000"/>
          </a:xfrm>
          <a:prstGeom prst="rect">
            <a:avLst/>
          </a:prstGeom>
        </p:spPr>
      </p:pic>
      <p:graphicFrame>
        <p:nvGraphicFramePr>
          <p:cNvPr id="9" name="Tabella 8"/>
          <p:cNvGraphicFramePr>
            <a:graphicFrameLocks noGrp="1"/>
          </p:cNvGraphicFramePr>
          <p:nvPr>
            <p:extLst>
              <p:ext uri="{D42A27DB-BD31-4B8C-83A1-F6EECF244321}">
                <p14:modId xmlns:p14="http://schemas.microsoft.com/office/powerpoint/2010/main" val="3186069032"/>
              </p:ext>
            </p:extLst>
          </p:nvPr>
        </p:nvGraphicFramePr>
        <p:xfrm>
          <a:off x="611560" y="1268760"/>
          <a:ext cx="8208590" cy="4504344"/>
        </p:xfrm>
        <a:graphic>
          <a:graphicData uri="http://schemas.openxmlformats.org/drawingml/2006/table">
            <a:tbl>
              <a:tblPr firstRow="1" bandRow="1">
                <a:tableStyleId>{F5AB1C69-6EDB-4FF4-983F-18BD219EF322}</a:tableStyleId>
              </a:tblPr>
              <a:tblGrid>
                <a:gridCol w="2099872">
                  <a:extLst>
                    <a:ext uri="{9D8B030D-6E8A-4147-A177-3AD203B41FA5}">
                      <a16:colId xmlns:a16="http://schemas.microsoft.com/office/drawing/2014/main" val="20000"/>
                    </a:ext>
                  </a:extLst>
                </a:gridCol>
                <a:gridCol w="4132576">
                  <a:extLst>
                    <a:ext uri="{9D8B030D-6E8A-4147-A177-3AD203B41FA5}">
                      <a16:colId xmlns:a16="http://schemas.microsoft.com/office/drawing/2014/main" val="20001"/>
                    </a:ext>
                  </a:extLst>
                </a:gridCol>
                <a:gridCol w="1976142">
                  <a:extLst>
                    <a:ext uri="{9D8B030D-6E8A-4147-A177-3AD203B41FA5}">
                      <a16:colId xmlns:a16="http://schemas.microsoft.com/office/drawing/2014/main" val="20002"/>
                    </a:ext>
                  </a:extLst>
                </a:gridCol>
              </a:tblGrid>
              <a:tr h="432048">
                <a:tc>
                  <a:txBody>
                    <a:bodyPr/>
                    <a:lstStyle/>
                    <a:p>
                      <a:pPr algn="ctr"/>
                      <a:r>
                        <a:rPr lang="it-IT" sz="1400" dirty="0" smtClean="0">
                          <a:latin typeface="Arial" panose="020B0604020202020204" pitchFamily="34" charset="0"/>
                          <a:cs typeface="Arial" panose="020B0604020202020204" pitchFamily="34" charset="0"/>
                        </a:rPr>
                        <a:t>Avviso </a:t>
                      </a:r>
                      <a:endParaRPr lang="it-IT" sz="1400" dirty="0">
                        <a:solidFill>
                          <a:schemeClr val="bg1"/>
                        </a:solidFill>
                        <a:latin typeface="Arial" panose="020B0604020202020204" pitchFamily="34" charset="0"/>
                        <a:cs typeface="Arial" panose="020B0604020202020204" pitchFamily="34" charset="0"/>
                      </a:endParaRPr>
                    </a:p>
                  </a:txBody>
                  <a:tcPr marL="91434" marR="91434" marT="45733" marB="45733" anchor="ctr">
                    <a:solidFill>
                      <a:srgbClr val="C06349"/>
                    </a:solidFill>
                  </a:tcPr>
                </a:tc>
                <a:tc>
                  <a:txBody>
                    <a:bodyPr/>
                    <a:lstStyle/>
                    <a:p>
                      <a:pPr algn="ctr"/>
                      <a:r>
                        <a:rPr lang="it-IT" sz="1400" dirty="0" smtClean="0">
                          <a:latin typeface="Arial" panose="020B0604020202020204" pitchFamily="34" charset="0"/>
                          <a:cs typeface="Arial" panose="020B0604020202020204" pitchFamily="34" charset="0"/>
                        </a:rPr>
                        <a:t>Descrizione</a:t>
                      </a:r>
                      <a:endParaRPr lang="it-IT" sz="1400" dirty="0">
                        <a:latin typeface="Arial" panose="020B0604020202020204" pitchFamily="34" charset="0"/>
                        <a:cs typeface="Arial" panose="020B0604020202020204" pitchFamily="34" charset="0"/>
                      </a:endParaRPr>
                    </a:p>
                  </a:txBody>
                  <a:tcPr marL="91434" marR="91434" marT="45733" marB="45733" anchor="ctr">
                    <a:solidFill>
                      <a:srgbClr val="C06349"/>
                    </a:solidFill>
                  </a:tcPr>
                </a:tc>
                <a:tc>
                  <a:txBody>
                    <a:bodyPr/>
                    <a:lstStyle/>
                    <a:p>
                      <a:pPr algn="ctr"/>
                      <a:r>
                        <a:rPr lang="it-IT" sz="1400" dirty="0" smtClean="0">
                          <a:latin typeface="Arial" panose="020B0604020202020204" pitchFamily="34" charset="0"/>
                          <a:cs typeface="Arial" panose="020B0604020202020204" pitchFamily="34" charset="0"/>
                        </a:rPr>
                        <a:t>Risorse previste</a:t>
                      </a:r>
                      <a:endParaRPr lang="it-IT" sz="1400" dirty="0">
                        <a:latin typeface="Arial" panose="020B0604020202020204" pitchFamily="34" charset="0"/>
                        <a:cs typeface="Arial" panose="020B0604020202020204" pitchFamily="34" charset="0"/>
                      </a:endParaRPr>
                    </a:p>
                  </a:txBody>
                  <a:tcPr marL="91434" marR="91434" marT="45733" marB="45733" anchor="ctr">
                    <a:solidFill>
                      <a:srgbClr val="C06349"/>
                    </a:solidFill>
                  </a:tcPr>
                </a:tc>
                <a:extLst>
                  <a:ext uri="{0D108BD9-81ED-4DB2-BD59-A6C34878D82A}">
                    <a16:rowId xmlns:a16="http://schemas.microsoft.com/office/drawing/2014/main" val="10000"/>
                  </a:ext>
                </a:extLst>
              </a:tr>
              <a:tr h="1540008">
                <a:tc>
                  <a:txBody>
                    <a:bodyPr/>
                    <a:lstStyle/>
                    <a:p>
                      <a:pPr marR="180340" algn="just">
                        <a:lnSpc>
                          <a:spcPct val="100000"/>
                        </a:lnSpc>
                        <a:spcAft>
                          <a:spcPts val="600"/>
                        </a:spcAft>
                      </a:pPr>
                      <a:r>
                        <a:rPr lang="it-IT" sz="1400" dirty="0" smtClean="0">
                          <a:effectLst/>
                          <a:latin typeface="Arial" panose="020B0604020202020204" pitchFamily="34" charset="0"/>
                          <a:cs typeface="Arial" panose="020B0604020202020204" pitchFamily="34" charset="0"/>
                        </a:rPr>
                        <a:t>Strumenti di ingegneria finanziaria</a:t>
                      </a:r>
                      <a:endParaRPr lang="it-IT" sz="1400" baseline="0" dirty="0" smtClean="0">
                        <a:effectLst/>
                        <a:latin typeface="Arial" panose="020B0604020202020204" pitchFamily="34" charset="0"/>
                        <a:cs typeface="Arial" panose="020B0604020202020204" pitchFamily="34" charset="0"/>
                      </a:endParaRPr>
                    </a:p>
                    <a:p>
                      <a:pPr marR="180340" algn="just">
                        <a:lnSpc>
                          <a:spcPct val="100000"/>
                        </a:lnSpc>
                        <a:spcAft>
                          <a:spcPts val="600"/>
                        </a:spcAft>
                      </a:pPr>
                      <a:r>
                        <a:rPr lang="it-IT" sz="1400" baseline="0" dirty="0" smtClean="0">
                          <a:effectLst/>
                          <a:latin typeface="Arial" panose="020B0604020202020204" pitchFamily="34" charset="0"/>
                          <a:cs typeface="Arial" panose="020B0604020202020204" pitchFamily="34" charset="0"/>
                        </a:rPr>
                        <a:t>Priorità 9.i - </a:t>
                      </a:r>
                      <a:r>
                        <a:rPr lang="it-IT" sz="1400" dirty="0" smtClean="0">
                          <a:effectLst/>
                          <a:latin typeface="Arial" panose="020B0604020202020204" pitchFamily="34" charset="0"/>
                          <a:cs typeface="Arial" panose="020B0604020202020204" pitchFamily="34" charset="0"/>
                        </a:rPr>
                        <a:t>Azione 9.1</a:t>
                      </a:r>
                      <a:endParaRPr lang="it-IT" sz="1400" b="0" kern="1200" dirty="0" smtClean="0">
                        <a:solidFill>
                          <a:schemeClr val="dk1"/>
                        </a:solidFill>
                        <a:effectLst/>
                        <a:latin typeface="Arial" panose="020B0604020202020204" pitchFamily="34" charset="0"/>
                        <a:ea typeface="+mn-ea"/>
                        <a:cs typeface="Arial" panose="020B0604020202020204" pitchFamily="34" charset="0"/>
                      </a:endParaRPr>
                    </a:p>
                  </a:txBody>
                  <a:tcPr marL="91434" marR="91434" marT="45733" marB="45733" anchor="ctr">
                    <a:solidFill>
                      <a:srgbClr val="EED3CF"/>
                    </a:solidFill>
                  </a:tcPr>
                </a:tc>
                <a:tc>
                  <a:txBody>
                    <a:bodyPr/>
                    <a:lstStyle/>
                    <a:p>
                      <a:pPr marL="0" marR="179070" lvl="0" indent="0" algn="just" defTabSz="914400" rtl="0" eaLnBrk="1" fontAlgn="auto" latinLnBrk="0" hangingPunct="1">
                        <a:lnSpc>
                          <a:spcPct val="115000"/>
                        </a:lnSpc>
                        <a:spcBef>
                          <a:spcPts val="0"/>
                        </a:spcBef>
                        <a:spcAft>
                          <a:spcPts val="600"/>
                        </a:spcAft>
                        <a:buClrTx/>
                        <a:buSzTx/>
                        <a:buFontTx/>
                        <a:buNone/>
                        <a:tabLst/>
                        <a:defRPr/>
                      </a:pPr>
                      <a:r>
                        <a:rPr lang="it-IT" sz="1400" dirty="0" smtClean="0">
                          <a:effectLst/>
                          <a:latin typeface="Arial" panose="020B0604020202020204" pitchFamily="34" charset="0"/>
                          <a:cs typeface="Arial" panose="020B0604020202020204" pitchFamily="34" charset="0"/>
                        </a:rPr>
                        <a:t>Sono in corso relazioni con il Fondo Europeo Investimenti</a:t>
                      </a:r>
                      <a:r>
                        <a:rPr lang="it-IT" sz="1400" baseline="0" dirty="0" smtClean="0">
                          <a:effectLst/>
                          <a:latin typeface="Arial" panose="020B0604020202020204" pitchFamily="34" charset="0"/>
                          <a:cs typeface="Arial" panose="020B0604020202020204" pitchFamily="34" charset="0"/>
                        </a:rPr>
                        <a:t> (</a:t>
                      </a:r>
                      <a:r>
                        <a:rPr lang="it-IT" sz="1400" dirty="0" smtClean="0">
                          <a:effectLst/>
                          <a:latin typeface="Arial" panose="020B0604020202020204" pitchFamily="34" charset="0"/>
                          <a:cs typeface="Arial" panose="020B0604020202020204" pitchFamily="34" charset="0"/>
                        </a:rPr>
                        <a:t>FEI) per l’attuazione dello Strumento di Ingegneria</a:t>
                      </a:r>
                      <a:r>
                        <a:rPr lang="it-IT" sz="1400" baseline="0" dirty="0" smtClean="0">
                          <a:effectLst/>
                          <a:latin typeface="Arial" panose="020B0604020202020204" pitchFamily="34" charset="0"/>
                          <a:cs typeface="Arial" panose="020B0604020202020204" pitchFamily="34" charset="0"/>
                        </a:rPr>
                        <a:t> finanziaria EASY per la costituzione di un fondo di garanzia per l’accesso al credito delle piccole e medie imprese sociali e del terzo settore.</a:t>
                      </a:r>
                      <a:endParaRPr lang="it-IT" sz="1400" dirty="0">
                        <a:effectLst/>
                        <a:latin typeface="Arial" panose="020B0604020202020204" pitchFamily="34" charset="0"/>
                        <a:ea typeface="Times New Roman" panose="02020603050405020304" pitchFamily="18" charset="0"/>
                        <a:cs typeface="Arial" panose="020B0604020202020204" pitchFamily="34" charset="0"/>
                      </a:endParaRPr>
                    </a:p>
                  </a:txBody>
                  <a:tcPr marL="91434" marR="91434" marT="45733" marB="45733" anchor="ctr">
                    <a:solidFill>
                      <a:srgbClr val="EED3CF"/>
                    </a:solidFill>
                  </a:tcPr>
                </a:tc>
                <a:tc>
                  <a:txBody>
                    <a:bodyPr/>
                    <a:lstStyle/>
                    <a:p>
                      <a:pPr marL="0" marR="179070" lvl="0" indent="0" algn="ctr" defTabSz="914400" rtl="0" eaLnBrk="1" fontAlgn="auto" latinLnBrk="0" hangingPunct="1">
                        <a:lnSpc>
                          <a:spcPct val="115000"/>
                        </a:lnSpc>
                        <a:spcBef>
                          <a:spcPts val="0"/>
                        </a:spcBef>
                        <a:spcAft>
                          <a:spcPts val="600"/>
                        </a:spcAft>
                        <a:buClrTx/>
                        <a:buSzTx/>
                        <a:buFontTx/>
                        <a:buNone/>
                        <a:tabLst/>
                        <a:defRPr/>
                      </a:pPr>
                      <a:r>
                        <a:rPr lang="it-IT" sz="1400" dirty="0" smtClean="0">
                          <a:effectLst/>
                          <a:latin typeface="Arial" panose="020B0604020202020204" pitchFamily="34" charset="0"/>
                          <a:ea typeface="Times New Roman" panose="02020603050405020304" pitchFamily="18" charset="0"/>
                          <a:cs typeface="Arial" panose="020B0604020202020204" pitchFamily="34" charset="0"/>
                        </a:rPr>
                        <a:t>€ 10.000.000,00</a:t>
                      </a:r>
                      <a:endParaRPr lang="it-IT" sz="1400" dirty="0">
                        <a:effectLst/>
                        <a:latin typeface="Arial" panose="020B0604020202020204" pitchFamily="34" charset="0"/>
                        <a:ea typeface="Times New Roman" panose="02020603050405020304" pitchFamily="18" charset="0"/>
                        <a:cs typeface="Arial" panose="020B0604020202020204" pitchFamily="34" charset="0"/>
                      </a:endParaRPr>
                    </a:p>
                  </a:txBody>
                  <a:tcPr marL="91434" marR="91434" marT="45733" marB="45733" anchor="ctr">
                    <a:solidFill>
                      <a:srgbClr val="EED3CF"/>
                    </a:solidFill>
                  </a:tcPr>
                </a:tc>
                <a:extLst>
                  <a:ext uri="{0D108BD9-81ED-4DB2-BD59-A6C34878D82A}">
                    <a16:rowId xmlns:a16="http://schemas.microsoft.com/office/drawing/2014/main" val="10001"/>
                  </a:ext>
                </a:extLst>
              </a:tr>
              <a:tr h="858658">
                <a:tc>
                  <a:txBody>
                    <a:bodyPr/>
                    <a:lstStyle/>
                    <a:p>
                      <a:pPr marR="180340" algn="just">
                        <a:lnSpc>
                          <a:spcPct val="115000"/>
                        </a:lnSpc>
                        <a:spcAft>
                          <a:spcPts val="600"/>
                        </a:spcAft>
                      </a:pPr>
                      <a:r>
                        <a:rPr lang="it-IT" sz="1400" b="0" dirty="0" smtClean="0">
                          <a:latin typeface="Arial" panose="020B0604020202020204" pitchFamily="34" charset="0"/>
                          <a:cs typeface="Arial" panose="020B0604020202020204" pitchFamily="34" charset="0"/>
                        </a:rPr>
                        <a:t>Avviso per Assistenti specialistici </a:t>
                      </a:r>
                    </a:p>
                    <a:p>
                      <a:pPr marR="180340" algn="just">
                        <a:lnSpc>
                          <a:spcPct val="115000"/>
                        </a:lnSpc>
                        <a:spcAft>
                          <a:spcPts val="600"/>
                        </a:spcAft>
                      </a:pPr>
                      <a:r>
                        <a:rPr lang="it-IT" sz="1400" b="0" dirty="0" smtClean="0">
                          <a:latin typeface="Arial" panose="020B0604020202020204" pitchFamily="34" charset="0"/>
                          <a:cs typeface="Arial" panose="020B0604020202020204" pitchFamily="34" charset="0"/>
                        </a:rPr>
                        <a:t>Priorità 9.i - Azione</a:t>
                      </a:r>
                      <a:r>
                        <a:rPr lang="it-IT" sz="1400" b="0" baseline="0" dirty="0" smtClean="0">
                          <a:latin typeface="Arial" panose="020B0604020202020204" pitchFamily="34" charset="0"/>
                          <a:cs typeface="Arial" panose="020B0604020202020204" pitchFamily="34" charset="0"/>
                        </a:rPr>
                        <a:t> </a:t>
                      </a:r>
                      <a:r>
                        <a:rPr lang="it-IT" sz="1400" b="0" dirty="0" smtClean="0">
                          <a:latin typeface="Arial" panose="020B0604020202020204" pitchFamily="34" charset="0"/>
                          <a:cs typeface="Arial" panose="020B0604020202020204" pitchFamily="34" charset="0"/>
                        </a:rPr>
                        <a:t>9.1</a:t>
                      </a:r>
                      <a:endParaRPr lang="it-IT" sz="1400" b="0" dirty="0">
                        <a:latin typeface="Arial" panose="020B0604020202020204" pitchFamily="34" charset="0"/>
                        <a:cs typeface="Arial" panose="020B0604020202020204" pitchFamily="34" charset="0"/>
                      </a:endParaRPr>
                    </a:p>
                  </a:txBody>
                  <a:tcPr marL="91434" marR="91434" marT="45733" marB="45733" anchor="ctr">
                    <a:solidFill>
                      <a:schemeClr val="bg1"/>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1400" b="0" dirty="0" smtClean="0">
                          <a:latin typeface="Arial" panose="020B0604020202020204" pitchFamily="34" charset="0"/>
                          <a:cs typeface="Arial" panose="020B0604020202020204" pitchFamily="34" charset="0"/>
                        </a:rPr>
                        <a:t>Avviso per Assistenti specialistici rivolto a Istituzioni pubbliche e paritarie dell’infanzia, primarie e secondarie di I grado. </a:t>
                      </a:r>
                    </a:p>
                  </a:txBody>
                  <a:tcPr marL="91434" marR="91434" marT="45733" marB="45733"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b="0" dirty="0" smtClean="0">
                          <a:latin typeface="Arial" panose="020B0604020202020204" pitchFamily="34" charset="0"/>
                          <a:cs typeface="Arial" panose="020B0604020202020204" pitchFamily="34" charset="0"/>
                        </a:rPr>
                        <a:t>€ 20.886.677,87</a:t>
                      </a:r>
                    </a:p>
                  </a:txBody>
                  <a:tcPr marL="91434" marR="91434" marT="45733" marB="45733" anchor="ctr">
                    <a:solidFill>
                      <a:schemeClr val="bg1"/>
                    </a:solidFill>
                  </a:tcPr>
                </a:tc>
                <a:extLst>
                  <a:ext uri="{0D108BD9-81ED-4DB2-BD59-A6C34878D82A}">
                    <a16:rowId xmlns:a16="http://schemas.microsoft.com/office/drawing/2014/main" val="10002"/>
                  </a:ext>
                </a:extLst>
              </a:tr>
              <a:tr h="1359524">
                <a:tc>
                  <a:txBody>
                    <a:bodyPr/>
                    <a:lstStyle/>
                    <a:p>
                      <a:pPr marL="0" marR="0" indent="0" algn="just" defTabSz="914400" rtl="0" eaLnBrk="1" fontAlgn="auto" latinLnBrk="0" hangingPunct="1">
                        <a:lnSpc>
                          <a:spcPct val="100000"/>
                        </a:lnSpc>
                        <a:spcBef>
                          <a:spcPts val="0"/>
                        </a:spcBef>
                        <a:spcAft>
                          <a:spcPts val="600"/>
                        </a:spcAft>
                        <a:buClrTx/>
                        <a:buSzTx/>
                        <a:buFontTx/>
                        <a:buNone/>
                        <a:tabLst/>
                        <a:defRPr/>
                      </a:pPr>
                      <a:r>
                        <a:rPr lang="it-IT" sz="1400" b="0" dirty="0" smtClean="0">
                          <a:latin typeface="Arial" panose="020B0604020202020204" pitchFamily="34" charset="0"/>
                          <a:cs typeface="Arial" panose="020B0604020202020204" pitchFamily="34" charset="0"/>
                        </a:rPr>
                        <a:t>Percorsi formativi </a:t>
                      </a:r>
                      <a:r>
                        <a:rPr lang="it-IT" sz="1400" b="0" baseline="0" dirty="0" smtClean="0">
                          <a:latin typeface="Arial" panose="020B0604020202020204" pitchFamily="34" charset="0"/>
                          <a:cs typeface="Arial" panose="020B0604020202020204" pitchFamily="34" charset="0"/>
                        </a:rPr>
                        <a:t>per soggetti con disabilità</a:t>
                      </a:r>
                    </a:p>
                    <a:p>
                      <a:pPr marL="0" marR="0" indent="0" algn="just" defTabSz="914400" rtl="0" eaLnBrk="1" fontAlgn="auto" latinLnBrk="0" hangingPunct="1">
                        <a:lnSpc>
                          <a:spcPct val="100000"/>
                        </a:lnSpc>
                        <a:spcBef>
                          <a:spcPts val="0"/>
                        </a:spcBef>
                        <a:spcAft>
                          <a:spcPts val="600"/>
                        </a:spcAft>
                        <a:buClrTx/>
                        <a:buSzTx/>
                        <a:buFontTx/>
                        <a:buNone/>
                        <a:tabLst/>
                        <a:defRPr/>
                      </a:pPr>
                      <a:r>
                        <a:rPr lang="it-IT" sz="1400" b="0" dirty="0" smtClean="0">
                          <a:latin typeface="Arial" panose="020B0604020202020204" pitchFamily="34" charset="0"/>
                          <a:cs typeface="Arial" panose="020B0604020202020204" pitchFamily="34" charset="0"/>
                        </a:rPr>
                        <a:t>Priorità 9.i - </a:t>
                      </a:r>
                      <a:r>
                        <a:rPr lang="it-IT" sz="1400" b="0" baseline="0" dirty="0" smtClean="0">
                          <a:latin typeface="Arial" panose="020B0604020202020204" pitchFamily="34" charset="0"/>
                          <a:cs typeface="Arial" panose="020B0604020202020204" pitchFamily="34" charset="0"/>
                        </a:rPr>
                        <a:t>Azione 9.2</a:t>
                      </a:r>
                      <a:endParaRPr lang="it-IT" sz="1400" b="0" dirty="0">
                        <a:latin typeface="Arial" panose="020B0604020202020204" pitchFamily="34" charset="0"/>
                        <a:cs typeface="Arial" panose="020B0604020202020204" pitchFamily="34" charset="0"/>
                      </a:endParaRPr>
                    </a:p>
                  </a:txBody>
                  <a:tcPr marL="91434" marR="91434" marT="45733" marB="45733" anchor="ctr">
                    <a:solidFill>
                      <a:srgbClr val="EED3CF"/>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1400" dirty="0" smtClean="0">
                          <a:latin typeface="Arial" panose="020B0604020202020204" pitchFamily="34" charset="0"/>
                          <a:cs typeface="Arial" panose="020B0604020202020204" pitchFamily="34" charset="0"/>
                        </a:rPr>
                        <a:t>Considerato il target</a:t>
                      </a:r>
                      <a:r>
                        <a:rPr lang="it-IT" sz="1400" baseline="0" dirty="0" smtClean="0">
                          <a:latin typeface="Arial" panose="020B0604020202020204" pitchFamily="34" charset="0"/>
                          <a:cs typeface="Arial" panose="020B0604020202020204" pitchFamily="34" charset="0"/>
                        </a:rPr>
                        <a:t> di riferimento e il numero di proposte progettuali presentate nell’ambito dell’Avviso 18/2017, verrà presentata una nuova versione dello stesso Avviso, leggermente modificata sulla base dell’esperienza acquisita.</a:t>
                      </a:r>
                      <a:endParaRPr lang="it-IT" sz="1400" dirty="0" smtClean="0">
                        <a:latin typeface="Arial" panose="020B0604020202020204" pitchFamily="34" charset="0"/>
                        <a:cs typeface="Arial" panose="020B0604020202020204" pitchFamily="34" charset="0"/>
                      </a:endParaRPr>
                    </a:p>
                  </a:txBody>
                  <a:tcPr marL="91434" marR="91434" marT="45733" marB="45733" anchor="ctr">
                    <a:solidFill>
                      <a:srgbClr val="EED3C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dirty="0" smtClean="0">
                          <a:latin typeface="Arial" panose="020B0604020202020204" pitchFamily="34" charset="0"/>
                          <a:cs typeface="Arial" panose="020B0604020202020204" pitchFamily="34" charset="0"/>
                        </a:rPr>
                        <a:t>€ 10.500.000,00</a:t>
                      </a:r>
                    </a:p>
                  </a:txBody>
                  <a:tcPr marL="91434" marR="91434" marT="45733" marB="45733" anchor="ctr">
                    <a:solidFill>
                      <a:srgbClr val="EED3CF"/>
                    </a:solidFill>
                  </a:tcPr>
                </a:tc>
                <a:extLst>
                  <a:ext uri="{0D108BD9-81ED-4DB2-BD59-A6C34878D82A}">
                    <a16:rowId xmlns:a16="http://schemas.microsoft.com/office/drawing/2014/main" val="10003"/>
                  </a:ext>
                </a:extLst>
              </a:tr>
            </a:tbl>
          </a:graphicData>
        </a:graphic>
      </p:graphicFrame>
      <p:sp>
        <p:nvSpPr>
          <p:cNvPr id="2" name="Segnaposto numero diapositiva 1"/>
          <p:cNvSpPr>
            <a:spLocks noGrp="1"/>
          </p:cNvSpPr>
          <p:nvPr>
            <p:ph type="sldNum" sz="quarter" idx="12"/>
          </p:nvPr>
        </p:nvSpPr>
        <p:spPr/>
        <p:txBody>
          <a:bodyPr/>
          <a:lstStyle/>
          <a:p>
            <a:fld id="{E8A12B40-A0DA-4D1A-A20A-71BF3E74F813}" type="slidenum">
              <a:rPr lang="en-GB" smtClean="0"/>
              <a:pPr/>
              <a:t>8</a:t>
            </a:fld>
            <a:endParaRPr lang="en-GB"/>
          </a:p>
        </p:txBody>
      </p:sp>
    </p:spTree>
    <p:extLst>
      <p:ext uri="{BB962C8B-B14F-4D97-AF65-F5344CB8AC3E}">
        <p14:creationId xmlns:p14="http://schemas.microsoft.com/office/powerpoint/2010/main" val="20524107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lum bright="49000"/>
          </a:blip>
          <a:srcRect r="4382"/>
          <a:stretch>
            <a:fillRect/>
          </a:stretch>
        </p:blipFill>
        <p:spPr bwMode="auto">
          <a:xfrm>
            <a:off x="611560" y="476672"/>
            <a:ext cx="8532440" cy="792752"/>
          </a:xfrm>
          <a:prstGeom prst="rect">
            <a:avLst/>
          </a:prstGeom>
          <a:noFill/>
          <a:ln w="9525">
            <a:noFill/>
            <a:miter lim="800000"/>
            <a:headEnd/>
            <a:tailEnd/>
          </a:ln>
        </p:spPr>
      </p:pic>
      <p:pic>
        <p:nvPicPr>
          <p:cNvPr id="7172" name="Immagine 5"/>
          <p:cNvPicPr>
            <a:picLocks noChangeAspect="1" noChangeArrowheads="1"/>
          </p:cNvPicPr>
          <p:nvPr/>
        </p:nvPicPr>
        <p:blipFill>
          <a:blip r:embed="rId3" cstate="print"/>
          <a:srcRect t="26851" r="5627"/>
          <a:stretch>
            <a:fillRect/>
          </a:stretch>
        </p:blipFill>
        <p:spPr bwMode="auto">
          <a:xfrm>
            <a:off x="6588125" y="6309568"/>
            <a:ext cx="2232025" cy="431800"/>
          </a:xfrm>
          <a:prstGeom prst="rect">
            <a:avLst/>
          </a:prstGeom>
          <a:noFill/>
          <a:ln w="9525">
            <a:noFill/>
            <a:miter lim="800000"/>
            <a:headEnd/>
            <a:tailEnd/>
          </a:ln>
        </p:spPr>
      </p:pic>
      <p:sp>
        <p:nvSpPr>
          <p:cNvPr id="14" name="CasellaDiTesto 13"/>
          <p:cNvSpPr txBox="1"/>
          <p:nvPr/>
        </p:nvSpPr>
        <p:spPr>
          <a:xfrm>
            <a:off x="251520" y="1628800"/>
            <a:ext cx="7776864" cy="812530"/>
          </a:xfrm>
          <a:prstGeom prst="rect">
            <a:avLst/>
          </a:prstGeom>
          <a:noFill/>
        </p:spPr>
        <p:txBody>
          <a:bodyPr wrap="square">
            <a:spAutoFit/>
          </a:bodyPr>
          <a:lstStyle/>
          <a:p>
            <a:pPr algn="ctr" defTabSz="449263" eaLnBrk="1" hangingPunct="1">
              <a:lnSpc>
                <a:spcPct val="95000"/>
              </a:lnSpc>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it-IT" dirty="0">
              <a:solidFill>
                <a:srgbClr val="365F91"/>
              </a:solidFill>
              <a:latin typeface="Arial Black" panose="020B0A04020102020204" pitchFamily="34" charset="0"/>
              <a:ea typeface="ＭＳ Ｐゴシック" panose="020B0600070205080204" pitchFamily="34" charset="-128"/>
            </a:endParaRPr>
          </a:p>
          <a:p>
            <a:pPr eaLnBrk="1" hangingPunct="1">
              <a:defRPr/>
            </a:pPr>
            <a:endParaRPr lang="it-IT" dirty="0">
              <a:solidFill>
                <a:schemeClr val="tx1">
                  <a:lumMod val="65000"/>
                  <a:lumOff val="35000"/>
                </a:schemeClr>
              </a:solidFill>
            </a:endParaRPr>
          </a:p>
        </p:txBody>
      </p:sp>
      <p:sp>
        <p:nvSpPr>
          <p:cNvPr id="7" name="CasellaDiTesto 6"/>
          <p:cNvSpPr txBox="1"/>
          <p:nvPr/>
        </p:nvSpPr>
        <p:spPr>
          <a:xfrm>
            <a:off x="287016" y="260648"/>
            <a:ext cx="8856984" cy="523220"/>
          </a:xfrm>
          <a:prstGeom prst="rect">
            <a:avLst/>
          </a:prstGeom>
          <a:noFill/>
        </p:spPr>
        <p:txBody>
          <a:bodyPr wrap="square" rtlCol="0">
            <a:spAutoFit/>
          </a:bodyPr>
          <a:lstStyle/>
          <a:p>
            <a:pPr algn="ctr"/>
            <a:r>
              <a:rPr lang="it-IT" sz="2800" dirty="0">
                <a:solidFill>
                  <a:srgbClr val="0066CC"/>
                </a:solidFill>
              </a:rPr>
              <a:t>Interventi </a:t>
            </a:r>
            <a:r>
              <a:rPr lang="it-IT" sz="2800" dirty="0" smtClean="0">
                <a:solidFill>
                  <a:srgbClr val="0066CC"/>
                </a:solidFill>
              </a:rPr>
              <a:t>in programmazione </a:t>
            </a:r>
            <a:r>
              <a:rPr lang="it-IT" sz="2800" baseline="-25000" dirty="0" smtClean="0">
                <a:solidFill>
                  <a:srgbClr val="0066CC"/>
                </a:solidFill>
              </a:rPr>
              <a:t>(2)</a:t>
            </a:r>
            <a:endParaRPr lang="it-IT" sz="2800" dirty="0">
              <a:solidFill>
                <a:srgbClr val="0066CC"/>
              </a:solidFill>
            </a:endParaRPr>
          </a:p>
        </p:txBody>
      </p:sp>
      <p:pic>
        <p:nvPicPr>
          <p:cNvPr id="11" name="Immagine 10" descr="Proposta logo antropomorfo FSE SICILIA.png"/>
          <p:cNvPicPr>
            <a:picLocks noChangeAspect="1"/>
          </p:cNvPicPr>
          <p:nvPr/>
        </p:nvPicPr>
        <p:blipFill>
          <a:blip r:embed="rId4" cstate="print"/>
          <a:stretch>
            <a:fillRect/>
          </a:stretch>
        </p:blipFill>
        <p:spPr>
          <a:xfrm>
            <a:off x="6896" y="6292350"/>
            <a:ext cx="2108148" cy="576000"/>
          </a:xfrm>
          <a:prstGeom prst="rect">
            <a:avLst/>
          </a:prstGeom>
        </p:spPr>
      </p:pic>
      <p:graphicFrame>
        <p:nvGraphicFramePr>
          <p:cNvPr id="9" name="Tabella 8"/>
          <p:cNvGraphicFramePr>
            <a:graphicFrameLocks noGrp="1"/>
          </p:cNvGraphicFramePr>
          <p:nvPr>
            <p:extLst>
              <p:ext uri="{D42A27DB-BD31-4B8C-83A1-F6EECF244321}">
                <p14:modId xmlns:p14="http://schemas.microsoft.com/office/powerpoint/2010/main" val="689135626"/>
              </p:ext>
            </p:extLst>
          </p:nvPr>
        </p:nvGraphicFramePr>
        <p:xfrm>
          <a:off x="611560" y="1268760"/>
          <a:ext cx="8208590" cy="4757384"/>
        </p:xfrm>
        <a:graphic>
          <a:graphicData uri="http://schemas.openxmlformats.org/drawingml/2006/table">
            <a:tbl>
              <a:tblPr firstRow="1" bandRow="1">
                <a:tableStyleId>{F5AB1C69-6EDB-4FF4-983F-18BD219EF322}</a:tableStyleId>
              </a:tblPr>
              <a:tblGrid>
                <a:gridCol w="2099872">
                  <a:extLst>
                    <a:ext uri="{9D8B030D-6E8A-4147-A177-3AD203B41FA5}">
                      <a16:colId xmlns:a16="http://schemas.microsoft.com/office/drawing/2014/main" val="20000"/>
                    </a:ext>
                  </a:extLst>
                </a:gridCol>
                <a:gridCol w="4284587">
                  <a:extLst>
                    <a:ext uri="{9D8B030D-6E8A-4147-A177-3AD203B41FA5}">
                      <a16:colId xmlns:a16="http://schemas.microsoft.com/office/drawing/2014/main" val="20001"/>
                    </a:ext>
                  </a:extLst>
                </a:gridCol>
                <a:gridCol w="1824131">
                  <a:extLst>
                    <a:ext uri="{9D8B030D-6E8A-4147-A177-3AD203B41FA5}">
                      <a16:colId xmlns:a16="http://schemas.microsoft.com/office/drawing/2014/main" val="20002"/>
                    </a:ext>
                  </a:extLst>
                </a:gridCol>
              </a:tblGrid>
              <a:tr h="449555">
                <a:tc>
                  <a:txBody>
                    <a:bodyPr/>
                    <a:lstStyle/>
                    <a:p>
                      <a:pPr algn="ctr"/>
                      <a:r>
                        <a:rPr lang="it-IT" sz="1400" dirty="0" smtClean="0">
                          <a:latin typeface="Arial" panose="020B0604020202020204" pitchFamily="34" charset="0"/>
                          <a:cs typeface="Arial" panose="020B0604020202020204" pitchFamily="34" charset="0"/>
                        </a:rPr>
                        <a:t>Avviso </a:t>
                      </a:r>
                      <a:endParaRPr lang="it-IT" sz="1400" dirty="0">
                        <a:solidFill>
                          <a:schemeClr val="bg1"/>
                        </a:solidFill>
                        <a:latin typeface="Arial" panose="020B0604020202020204" pitchFamily="34" charset="0"/>
                        <a:cs typeface="Arial" panose="020B0604020202020204" pitchFamily="34" charset="0"/>
                      </a:endParaRPr>
                    </a:p>
                  </a:txBody>
                  <a:tcPr marL="91434" marR="91434" marT="45733" marB="45733" anchor="ctr">
                    <a:solidFill>
                      <a:srgbClr val="C06349"/>
                    </a:solidFill>
                  </a:tcPr>
                </a:tc>
                <a:tc>
                  <a:txBody>
                    <a:bodyPr/>
                    <a:lstStyle/>
                    <a:p>
                      <a:pPr algn="ctr"/>
                      <a:r>
                        <a:rPr lang="it-IT" sz="1400" dirty="0" smtClean="0">
                          <a:latin typeface="Arial" panose="020B0604020202020204" pitchFamily="34" charset="0"/>
                          <a:cs typeface="Arial" panose="020B0604020202020204" pitchFamily="34" charset="0"/>
                        </a:rPr>
                        <a:t>Descrizione</a:t>
                      </a:r>
                      <a:endParaRPr lang="it-IT" sz="1400" dirty="0">
                        <a:latin typeface="Arial" panose="020B0604020202020204" pitchFamily="34" charset="0"/>
                        <a:cs typeface="Arial" panose="020B0604020202020204" pitchFamily="34" charset="0"/>
                      </a:endParaRPr>
                    </a:p>
                  </a:txBody>
                  <a:tcPr marL="91434" marR="91434" marT="45733" marB="45733" anchor="ctr">
                    <a:solidFill>
                      <a:srgbClr val="C06349"/>
                    </a:solidFill>
                  </a:tcPr>
                </a:tc>
                <a:tc>
                  <a:txBody>
                    <a:bodyPr/>
                    <a:lstStyle/>
                    <a:p>
                      <a:pPr algn="ctr"/>
                      <a:r>
                        <a:rPr lang="it-IT" sz="1400" dirty="0" smtClean="0">
                          <a:latin typeface="Arial" panose="020B0604020202020204" pitchFamily="34" charset="0"/>
                          <a:cs typeface="Arial" panose="020B0604020202020204" pitchFamily="34" charset="0"/>
                        </a:rPr>
                        <a:t>Risorse previste</a:t>
                      </a:r>
                      <a:endParaRPr lang="it-IT" sz="1400" dirty="0">
                        <a:latin typeface="Arial" panose="020B0604020202020204" pitchFamily="34" charset="0"/>
                        <a:cs typeface="Arial" panose="020B0604020202020204" pitchFamily="34" charset="0"/>
                      </a:endParaRPr>
                    </a:p>
                  </a:txBody>
                  <a:tcPr marL="91434" marR="91434" marT="45733" marB="45733" anchor="ctr">
                    <a:solidFill>
                      <a:srgbClr val="C06349"/>
                    </a:solidFill>
                  </a:tcPr>
                </a:tc>
                <a:extLst>
                  <a:ext uri="{0D108BD9-81ED-4DB2-BD59-A6C34878D82A}">
                    <a16:rowId xmlns:a16="http://schemas.microsoft.com/office/drawing/2014/main" val="10000"/>
                  </a:ext>
                </a:extLst>
              </a:tr>
              <a:tr h="1198817">
                <a:tc>
                  <a:txBody>
                    <a:bodyPr/>
                    <a:lstStyle/>
                    <a:p>
                      <a:pPr marL="0" marR="0" indent="0" algn="just" defTabSz="914400" rtl="0" eaLnBrk="1" fontAlgn="auto" latinLnBrk="0" hangingPunct="1">
                        <a:lnSpc>
                          <a:spcPct val="100000"/>
                        </a:lnSpc>
                        <a:spcBef>
                          <a:spcPts val="0"/>
                        </a:spcBef>
                        <a:spcAft>
                          <a:spcPts val="600"/>
                        </a:spcAft>
                        <a:buClrTx/>
                        <a:buSzTx/>
                        <a:buFontTx/>
                        <a:buNone/>
                        <a:tabLst/>
                        <a:defRPr/>
                      </a:pPr>
                      <a:r>
                        <a:rPr lang="it-IT" sz="1400" b="0" dirty="0" smtClean="0">
                          <a:latin typeface="Arial" panose="020B0604020202020204" pitchFamily="34" charset="0"/>
                          <a:cs typeface="Arial" panose="020B0604020202020204" pitchFamily="34" charset="0"/>
                        </a:rPr>
                        <a:t>Tirocini work experience</a:t>
                      </a:r>
                    </a:p>
                    <a:p>
                      <a:pPr marL="0" marR="0" indent="0" algn="just" defTabSz="914400" rtl="0" eaLnBrk="1" fontAlgn="auto" latinLnBrk="0" hangingPunct="1">
                        <a:lnSpc>
                          <a:spcPct val="100000"/>
                        </a:lnSpc>
                        <a:spcBef>
                          <a:spcPts val="0"/>
                        </a:spcBef>
                        <a:spcAft>
                          <a:spcPts val="0"/>
                        </a:spcAft>
                        <a:buClrTx/>
                        <a:buSzTx/>
                        <a:buFontTx/>
                        <a:buNone/>
                        <a:tabLst/>
                        <a:defRPr/>
                      </a:pPr>
                      <a:r>
                        <a:rPr lang="it-IT" sz="1400" b="0" dirty="0" smtClean="0">
                          <a:latin typeface="Arial" panose="020B0604020202020204" pitchFamily="34" charset="0"/>
                          <a:cs typeface="Arial" panose="020B0604020202020204" pitchFamily="34" charset="0"/>
                        </a:rPr>
                        <a:t>Priorità 9.i - Azione 9.2</a:t>
                      </a:r>
                      <a:endParaRPr lang="it-IT" sz="1400" b="0" dirty="0">
                        <a:latin typeface="Arial" panose="020B0604020202020204" pitchFamily="34" charset="0"/>
                        <a:cs typeface="Arial" panose="020B0604020202020204" pitchFamily="34" charset="0"/>
                      </a:endParaRPr>
                    </a:p>
                  </a:txBody>
                  <a:tcPr marL="91434" marR="91434" marT="45733" marB="45733" anchor="ctr">
                    <a:solidFill>
                      <a:srgbClr val="EED3CF"/>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1400" kern="1200" dirty="0" smtClean="0">
                          <a:solidFill>
                            <a:schemeClr val="dk1"/>
                          </a:solidFill>
                          <a:effectLst/>
                          <a:latin typeface="Arial" panose="020B0604020202020204" pitchFamily="34" charset="0"/>
                          <a:ea typeface="+mn-ea"/>
                          <a:cs typeface="Arial" panose="020B0604020202020204" pitchFamily="34" charset="0"/>
                        </a:rPr>
                        <a:t>Tirocini finalizzati a sostenere esperienze formative e professionali in grado di rafforzare i livelli di occupabilità delle</a:t>
                      </a:r>
                      <a:r>
                        <a:rPr lang="it-IT" sz="1400" kern="1200" baseline="0" dirty="0" smtClean="0">
                          <a:solidFill>
                            <a:schemeClr val="dk1"/>
                          </a:solidFill>
                          <a:effectLst/>
                          <a:latin typeface="Arial" panose="020B0604020202020204" pitchFamily="34" charset="0"/>
                          <a:ea typeface="+mn-ea"/>
                          <a:cs typeface="Arial" panose="020B0604020202020204" pitchFamily="34" charset="0"/>
                        </a:rPr>
                        <a:t> persone disabili.</a:t>
                      </a:r>
                      <a:endParaRPr lang="it-IT" sz="1400" kern="1200" dirty="0" smtClean="0">
                        <a:solidFill>
                          <a:schemeClr val="dk1"/>
                        </a:solidFill>
                        <a:effectLst/>
                        <a:latin typeface="Arial" panose="020B0604020202020204" pitchFamily="34" charset="0"/>
                        <a:ea typeface="+mn-ea"/>
                        <a:cs typeface="Arial" panose="020B0604020202020204" pitchFamily="34" charset="0"/>
                      </a:endParaRPr>
                    </a:p>
                  </a:txBody>
                  <a:tcPr marL="91434" marR="91434" marT="45733" marB="45733" anchor="ctr">
                    <a:solidFill>
                      <a:srgbClr val="EED3C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kern="1200" dirty="0" smtClean="0">
                          <a:solidFill>
                            <a:schemeClr val="dk1"/>
                          </a:solidFill>
                          <a:effectLst/>
                          <a:latin typeface="Arial" panose="020B0604020202020204" pitchFamily="34" charset="0"/>
                          <a:ea typeface="+mn-ea"/>
                          <a:cs typeface="Arial" panose="020B0604020202020204" pitchFamily="34" charset="0"/>
                        </a:rPr>
                        <a:t>€ 10.000.000,00</a:t>
                      </a:r>
                    </a:p>
                  </a:txBody>
                  <a:tcPr marL="91434" marR="91434" marT="45733" marB="45733" anchor="ctr">
                    <a:solidFill>
                      <a:srgbClr val="EED3CF"/>
                    </a:solidFill>
                  </a:tcPr>
                </a:tc>
                <a:extLst>
                  <a:ext uri="{0D108BD9-81ED-4DB2-BD59-A6C34878D82A}">
                    <a16:rowId xmlns:a16="http://schemas.microsoft.com/office/drawing/2014/main" val="10001"/>
                  </a:ext>
                </a:extLst>
              </a:tr>
              <a:tr h="1580116">
                <a:tc>
                  <a:txBody>
                    <a:bodyPr/>
                    <a:lstStyle/>
                    <a:p>
                      <a:pPr marR="180340" algn="just">
                        <a:lnSpc>
                          <a:spcPct val="100000"/>
                        </a:lnSpc>
                        <a:spcAft>
                          <a:spcPts val="600"/>
                        </a:spcAft>
                      </a:pPr>
                      <a:r>
                        <a:rPr lang="it-IT" sz="1400" dirty="0" smtClean="0">
                          <a:effectLst/>
                          <a:latin typeface="Arial" panose="020B0604020202020204" pitchFamily="34" charset="0"/>
                          <a:cs typeface="Arial" panose="020B0604020202020204" pitchFamily="34" charset="0"/>
                        </a:rPr>
                        <a:t>Percorsi</a:t>
                      </a:r>
                      <a:r>
                        <a:rPr lang="it-IT" sz="1400" baseline="0" dirty="0" smtClean="0">
                          <a:effectLst/>
                          <a:latin typeface="Arial" panose="020B0604020202020204" pitchFamily="34" charset="0"/>
                          <a:cs typeface="Arial" panose="020B0604020202020204" pitchFamily="34" charset="0"/>
                        </a:rPr>
                        <a:t> formativi per lo sviluppo di competenze manageriali e/o tecnico professionali</a:t>
                      </a:r>
                    </a:p>
                    <a:p>
                      <a:pPr marR="180340" algn="just">
                        <a:lnSpc>
                          <a:spcPct val="100000"/>
                        </a:lnSpc>
                        <a:spcAft>
                          <a:spcPts val="600"/>
                        </a:spcAft>
                      </a:pPr>
                      <a:r>
                        <a:rPr lang="it-IT" sz="1400" b="0" dirty="0" smtClean="0">
                          <a:latin typeface="Arial" panose="020B0604020202020204" pitchFamily="34" charset="0"/>
                          <a:cs typeface="Arial" panose="020B0604020202020204" pitchFamily="34" charset="0"/>
                        </a:rPr>
                        <a:t>Priorità 9.i - </a:t>
                      </a:r>
                      <a:r>
                        <a:rPr lang="it-IT" sz="1400" baseline="0" dirty="0" smtClean="0">
                          <a:effectLst/>
                          <a:latin typeface="Arial" panose="020B0604020202020204" pitchFamily="34" charset="0"/>
                          <a:cs typeface="Arial" panose="020B0604020202020204" pitchFamily="34" charset="0"/>
                        </a:rPr>
                        <a:t>Azione 9.7</a:t>
                      </a:r>
                    </a:p>
                  </a:txBody>
                  <a:tcPr marL="91434" marR="91434" marT="45733" marB="45733" anchor="ctr">
                    <a:solidFill>
                      <a:schemeClr val="bg1"/>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1400" dirty="0" smtClean="0">
                          <a:effectLst/>
                          <a:latin typeface="Arial" panose="020B0604020202020204" pitchFamily="34" charset="0"/>
                          <a:cs typeface="Arial" panose="020B0604020202020204" pitchFamily="34" charset="0"/>
                        </a:rPr>
                        <a:t>Avviso pubblico volto alla realizzazione di percorsi formativi per sviluppare competenze manageriali</a:t>
                      </a:r>
                      <a:r>
                        <a:rPr lang="it-IT" sz="1400" baseline="0" dirty="0" smtClean="0">
                          <a:effectLst/>
                          <a:latin typeface="Arial" panose="020B0604020202020204" pitchFamily="34" charset="0"/>
                          <a:cs typeface="Arial" panose="020B0604020202020204" pitchFamily="34" charset="0"/>
                        </a:rPr>
                        <a:t> e/o tecnico professionali di chi già opera ed è interessato a operare all’interno di organizzazioni del Terzo settore impegnate nell’inclusione sociale di persone in condizioni di svantaggio.</a:t>
                      </a:r>
                      <a:endParaRPr lang="it-IT" sz="1400" dirty="0" smtClean="0">
                        <a:effectLst/>
                        <a:latin typeface="Arial" panose="020B0604020202020204" pitchFamily="34" charset="0"/>
                        <a:cs typeface="Arial" panose="020B0604020202020204" pitchFamily="34" charset="0"/>
                      </a:endParaRPr>
                    </a:p>
                  </a:txBody>
                  <a:tcPr marL="91434" marR="91434" marT="45733" marB="45733"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400" dirty="0" smtClean="0">
                          <a:effectLst/>
                          <a:latin typeface="Arial" panose="020B0604020202020204" pitchFamily="34" charset="0"/>
                          <a:cs typeface="Arial" panose="020B0604020202020204" pitchFamily="34" charset="0"/>
                        </a:rPr>
                        <a:t>€ 5.000.000,00</a:t>
                      </a:r>
                    </a:p>
                  </a:txBody>
                  <a:tcPr marL="91434" marR="91434" marT="45733" marB="45733" anchor="ctr">
                    <a:solidFill>
                      <a:schemeClr val="bg1"/>
                    </a:solidFill>
                  </a:tcPr>
                </a:tc>
                <a:extLst>
                  <a:ext uri="{0D108BD9-81ED-4DB2-BD59-A6C34878D82A}">
                    <a16:rowId xmlns:a16="http://schemas.microsoft.com/office/drawing/2014/main" val="10002"/>
                  </a:ext>
                </a:extLst>
              </a:tr>
              <a:tr h="1236008">
                <a:tc>
                  <a:txBody>
                    <a:bodyPr/>
                    <a:lstStyle/>
                    <a:p>
                      <a:pPr marR="180340" algn="just">
                        <a:lnSpc>
                          <a:spcPct val="100000"/>
                        </a:lnSpc>
                        <a:spcAft>
                          <a:spcPts val="600"/>
                        </a:spcAft>
                      </a:pPr>
                      <a:r>
                        <a:rPr lang="it-IT" sz="1400" b="0" kern="1200" dirty="0" smtClean="0">
                          <a:solidFill>
                            <a:schemeClr val="dk1"/>
                          </a:solidFill>
                          <a:effectLst/>
                          <a:latin typeface="Arial" panose="020B0604020202020204" pitchFamily="34" charset="0"/>
                          <a:ea typeface="+mn-ea"/>
                          <a:cs typeface="Arial" panose="020B0604020202020204" pitchFamily="34" charset="0"/>
                        </a:rPr>
                        <a:t>Interventi previsti negli accordi di programma per le aree interne</a:t>
                      </a:r>
                    </a:p>
                    <a:p>
                      <a:pPr marR="180340" algn="just">
                        <a:lnSpc>
                          <a:spcPct val="100000"/>
                        </a:lnSpc>
                        <a:spcAft>
                          <a:spcPts val="600"/>
                        </a:spcAft>
                      </a:pPr>
                      <a:r>
                        <a:rPr lang="it-IT" sz="1400" b="0" dirty="0" smtClean="0">
                          <a:latin typeface="Arial" panose="020B0604020202020204" pitchFamily="34" charset="0"/>
                          <a:cs typeface="Arial" panose="020B0604020202020204" pitchFamily="34" charset="0"/>
                        </a:rPr>
                        <a:t>Priorità 9.i - </a:t>
                      </a:r>
                      <a:r>
                        <a:rPr lang="it-IT" sz="1400" b="0" kern="1200" dirty="0" smtClean="0">
                          <a:solidFill>
                            <a:schemeClr val="dk1"/>
                          </a:solidFill>
                          <a:effectLst/>
                          <a:latin typeface="Arial" panose="020B0604020202020204" pitchFamily="34" charset="0"/>
                          <a:ea typeface="+mn-ea"/>
                          <a:cs typeface="Arial" panose="020B0604020202020204" pitchFamily="34" charset="0"/>
                        </a:rPr>
                        <a:t>Azione 9.7</a:t>
                      </a:r>
                    </a:p>
                  </a:txBody>
                  <a:tcPr marL="91434" marR="91434" marT="45733" marB="45733" anchor="ctr">
                    <a:solidFill>
                      <a:srgbClr val="EED3CF"/>
                    </a:solidFill>
                  </a:tcPr>
                </a:tc>
                <a:tc>
                  <a:txBody>
                    <a:bodyPr/>
                    <a:lstStyle/>
                    <a:p>
                      <a:pPr marL="0" marR="179070" lvl="0" indent="0" algn="just" defTabSz="914400" rtl="0" eaLnBrk="1" fontAlgn="auto" latinLnBrk="0" hangingPunct="1">
                        <a:lnSpc>
                          <a:spcPct val="115000"/>
                        </a:lnSpc>
                        <a:spcBef>
                          <a:spcPts val="0"/>
                        </a:spcBef>
                        <a:spcAft>
                          <a:spcPts val="600"/>
                        </a:spcAft>
                        <a:buClrTx/>
                        <a:buSzTx/>
                        <a:buFontTx/>
                        <a:buNone/>
                        <a:tabLst/>
                        <a:defRPr/>
                      </a:pPr>
                      <a:r>
                        <a:rPr lang="it-IT" sz="1400" dirty="0" smtClean="0">
                          <a:effectLst/>
                          <a:latin typeface="Arial" panose="020B0604020202020204" pitchFamily="34" charset="0"/>
                          <a:ea typeface="Times New Roman" panose="02020603050405020304" pitchFamily="18" charset="0"/>
                          <a:cs typeface="Arial" panose="020B0604020202020204" pitchFamily="34" charset="0"/>
                        </a:rPr>
                        <a:t>Le risorse previste</a:t>
                      </a:r>
                      <a:r>
                        <a:rPr lang="it-IT" sz="1400" baseline="0" dirty="0" smtClean="0">
                          <a:effectLst/>
                          <a:latin typeface="Arial" panose="020B0604020202020204" pitchFamily="34" charset="0"/>
                          <a:ea typeface="Times New Roman" panose="02020603050405020304" pitchFamily="18" charset="0"/>
                          <a:cs typeface="Arial" panose="020B0604020202020204" pitchFamily="34" charset="0"/>
                        </a:rPr>
                        <a:t> per questa azione </a:t>
                      </a:r>
                      <a:r>
                        <a:rPr lang="it-IT" sz="1400" dirty="0" smtClean="0">
                          <a:effectLst/>
                          <a:latin typeface="Arial" panose="020B0604020202020204" pitchFamily="34" charset="0"/>
                          <a:ea typeface="Times New Roman" panose="02020603050405020304" pitchFamily="18" charset="0"/>
                          <a:cs typeface="Arial" panose="020B0604020202020204" pitchFamily="34" charset="0"/>
                        </a:rPr>
                        <a:t>sono dedicate come indicato nel PO per l'attuazione  degli interventi a valere sull'asse 2 del PO FSE  definiti negli Accordi di programma delle aree interne Sicilia </a:t>
                      </a:r>
                    </a:p>
                  </a:txBody>
                  <a:tcPr marL="91434" marR="91434" marT="45733" marB="45733" anchor="ctr">
                    <a:solidFill>
                      <a:srgbClr val="EED3CF"/>
                    </a:solidFill>
                  </a:tcPr>
                </a:tc>
                <a:tc>
                  <a:txBody>
                    <a:bodyPr/>
                    <a:lstStyle/>
                    <a:p>
                      <a:pPr marL="0" marR="179070" lvl="0" indent="0" algn="ctr" defTabSz="914400" rtl="0" eaLnBrk="1" fontAlgn="auto" latinLnBrk="0" hangingPunct="1">
                        <a:lnSpc>
                          <a:spcPct val="115000"/>
                        </a:lnSpc>
                        <a:spcBef>
                          <a:spcPts val="0"/>
                        </a:spcBef>
                        <a:spcAft>
                          <a:spcPts val="600"/>
                        </a:spcAft>
                        <a:buClrTx/>
                        <a:buSzTx/>
                        <a:buFontTx/>
                        <a:buNone/>
                        <a:tabLst/>
                        <a:defRPr/>
                      </a:pPr>
                      <a:r>
                        <a:rPr lang="it-IT" sz="1400" dirty="0" smtClean="0">
                          <a:effectLst/>
                          <a:latin typeface="Arial" panose="020B0604020202020204" pitchFamily="34" charset="0"/>
                          <a:ea typeface="Times New Roman" panose="02020603050405020304" pitchFamily="18" charset="0"/>
                          <a:cs typeface="Arial" panose="020B0604020202020204" pitchFamily="34" charset="0"/>
                        </a:rPr>
                        <a:t>€ 2.460.288,00</a:t>
                      </a:r>
                    </a:p>
                  </a:txBody>
                  <a:tcPr marL="91434" marR="91434" marT="45733" marB="45733" anchor="ctr">
                    <a:solidFill>
                      <a:srgbClr val="EED3CF"/>
                    </a:solidFill>
                  </a:tcPr>
                </a:tc>
                <a:extLst>
                  <a:ext uri="{0D108BD9-81ED-4DB2-BD59-A6C34878D82A}">
                    <a16:rowId xmlns:a16="http://schemas.microsoft.com/office/drawing/2014/main" val="10003"/>
                  </a:ext>
                </a:extLst>
              </a:tr>
            </a:tbl>
          </a:graphicData>
        </a:graphic>
      </p:graphicFrame>
      <p:sp>
        <p:nvSpPr>
          <p:cNvPr id="2" name="Segnaposto numero diapositiva 1"/>
          <p:cNvSpPr>
            <a:spLocks noGrp="1"/>
          </p:cNvSpPr>
          <p:nvPr>
            <p:ph type="sldNum" sz="quarter" idx="12"/>
          </p:nvPr>
        </p:nvSpPr>
        <p:spPr/>
        <p:txBody>
          <a:bodyPr/>
          <a:lstStyle/>
          <a:p>
            <a:fld id="{E8A12B40-A0DA-4D1A-A20A-71BF3E74F813}" type="slidenum">
              <a:rPr lang="en-GB" smtClean="0"/>
              <a:pPr/>
              <a:t>9</a:t>
            </a:fld>
            <a:endParaRPr lang="en-GB"/>
          </a:p>
        </p:txBody>
      </p:sp>
    </p:spTree>
    <p:extLst>
      <p:ext uri="{BB962C8B-B14F-4D97-AF65-F5344CB8AC3E}">
        <p14:creationId xmlns:p14="http://schemas.microsoft.com/office/powerpoint/2010/main" val="69798456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Città">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5021</TotalTime>
  <Words>2213</Words>
  <Application>Microsoft Office PowerPoint</Application>
  <PresentationFormat>Presentazione su schermo (4:3)</PresentationFormat>
  <Paragraphs>290</Paragraphs>
  <Slides>18</Slides>
  <Notes>3</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18</vt:i4>
      </vt:variant>
    </vt:vector>
  </HeadingPairs>
  <TitlesOfParts>
    <vt:vector size="28" baseType="lpstr">
      <vt:lpstr>ＭＳ Ｐゴシック</vt:lpstr>
      <vt:lpstr>SimSun</vt:lpstr>
      <vt:lpstr>Arial</vt:lpstr>
      <vt:lpstr>Arial Black</vt:lpstr>
      <vt:lpstr>Calibri</vt:lpstr>
      <vt:lpstr>MS ??</vt:lpstr>
      <vt:lpstr>Tahoma</vt:lpstr>
      <vt:lpstr>Times New Roman</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College of Europe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gdoleans</dc:creator>
  <cp:lastModifiedBy>ClesSicilia03</cp:lastModifiedBy>
  <cp:revision>604</cp:revision>
  <dcterms:created xsi:type="dcterms:W3CDTF">2007-03-15T14:10:26Z</dcterms:created>
  <dcterms:modified xsi:type="dcterms:W3CDTF">2019-06-24T16:39:57Z</dcterms:modified>
</cp:coreProperties>
</file>